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343" r:id="rId3"/>
    <p:sldId id="257" r:id="rId4"/>
    <p:sldId id="259" r:id="rId5"/>
    <p:sldId id="271" r:id="rId6"/>
    <p:sldId id="260" r:id="rId7"/>
    <p:sldId id="270" r:id="rId8"/>
    <p:sldId id="261" r:id="rId9"/>
    <p:sldId id="258" r:id="rId10"/>
    <p:sldId id="263" r:id="rId11"/>
    <p:sldId id="262" r:id="rId12"/>
    <p:sldId id="344" r:id="rId13"/>
    <p:sldId id="269" r:id="rId14"/>
    <p:sldId id="264" r:id="rId15"/>
    <p:sldId id="265" r:id="rId16"/>
    <p:sldId id="267" r:id="rId17"/>
    <p:sldId id="268" r:id="rId18"/>
    <p:sldId id="266" r:id="rId19"/>
    <p:sldId id="272" r:id="rId20"/>
    <p:sldId id="277" r:id="rId21"/>
    <p:sldId id="278" r:id="rId22"/>
    <p:sldId id="279" r:id="rId23"/>
    <p:sldId id="276" r:id="rId24"/>
    <p:sldId id="283" r:id="rId25"/>
    <p:sldId id="273" r:id="rId26"/>
    <p:sldId id="274" r:id="rId27"/>
    <p:sldId id="275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90" r:id="rId36"/>
    <p:sldId id="300" r:id="rId37"/>
    <p:sldId id="291" r:id="rId38"/>
    <p:sldId id="288" r:id="rId39"/>
    <p:sldId id="292" r:id="rId40"/>
    <p:sldId id="289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1" r:id="rId49"/>
    <p:sldId id="302" r:id="rId50"/>
    <p:sldId id="303" r:id="rId51"/>
    <p:sldId id="319" r:id="rId52"/>
    <p:sldId id="304" r:id="rId53"/>
    <p:sldId id="312" r:id="rId54"/>
    <p:sldId id="309" r:id="rId55"/>
    <p:sldId id="307" r:id="rId56"/>
    <p:sldId id="311" r:id="rId57"/>
    <p:sldId id="313" r:id="rId58"/>
    <p:sldId id="310" r:id="rId59"/>
    <p:sldId id="318" r:id="rId60"/>
    <p:sldId id="314" r:id="rId61"/>
    <p:sldId id="317" r:id="rId62"/>
    <p:sldId id="315" r:id="rId63"/>
    <p:sldId id="305" r:id="rId64"/>
    <p:sldId id="316" r:id="rId65"/>
    <p:sldId id="306" r:id="rId66"/>
    <p:sldId id="321" r:id="rId67"/>
    <p:sldId id="328" r:id="rId68"/>
    <p:sldId id="327" r:id="rId69"/>
    <p:sldId id="326" r:id="rId70"/>
    <p:sldId id="323" r:id="rId71"/>
    <p:sldId id="322" r:id="rId72"/>
    <p:sldId id="329" r:id="rId73"/>
    <p:sldId id="320" r:id="rId74"/>
    <p:sldId id="324" r:id="rId75"/>
    <p:sldId id="331" r:id="rId76"/>
    <p:sldId id="330" r:id="rId77"/>
    <p:sldId id="332" r:id="rId78"/>
    <p:sldId id="334" r:id="rId79"/>
    <p:sldId id="337" r:id="rId80"/>
    <p:sldId id="340" r:id="rId81"/>
    <p:sldId id="339" r:id="rId82"/>
    <p:sldId id="341" r:id="rId83"/>
    <p:sldId id="333" r:id="rId84"/>
    <p:sldId id="335" r:id="rId85"/>
    <p:sldId id="336" r:id="rId86"/>
    <p:sldId id="34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558"/>
  </p:normalViewPr>
  <p:slideViewPr>
    <p:cSldViewPr snapToGrid="0">
      <p:cViewPr varScale="1">
        <p:scale>
          <a:sx n="121" d="100"/>
          <a:sy n="121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4C9E8-96F3-3942-84A9-CD625B423DB7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6BCB1-D1F8-F848-9E48-AEC07EEF4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8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6BCB1-D1F8-F848-9E48-AEC07EEF46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3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6BCB1-D1F8-F848-9E48-AEC07EEF46D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6BCB1-D1F8-F848-9E48-AEC07EEF46D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7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6BCB1-D1F8-F848-9E48-AEC07EEF46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34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6BCB1-D1F8-F848-9E48-AEC07EEF46D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6BCB1-D1F8-F848-9E48-AEC07EEF46D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3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6BCB1-D1F8-F848-9E48-AEC07EEF46D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0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0AEE-1E42-6D97-F18D-7DB38C3FE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D021F-7E5B-11C0-DBE0-9B79DDDE7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A6539-85A6-EEB6-96E8-F4EFC285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9CACF-5E80-F586-4712-32950C3D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9C92A-59AD-6F75-24B7-C8C10BF2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6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527F-4727-6D72-55F6-6ECCDD5B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52282-960F-97C9-3DFE-33DA0A2F3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621D-84B5-F249-2F2E-23DAD3E4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FD284-1CBD-1FE4-B3BF-D620971E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2ADF5-5D95-35C6-250D-BF39D164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699E1-FCC5-FFF6-BEC0-6366B158E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78DEF8-D861-A0A2-A5FC-B361C11D8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BE55B-032F-F813-F79E-2CCE2149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99814-A18C-BA67-F5B3-F571809D2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5C849-7E7E-860E-DFBB-BC87539A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4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B4D3-E35C-C12D-470A-B15B58D9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9903-301D-4F54-EAE7-3459DC44F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A0C25-8E38-2FCD-020F-823DF050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6699-DE69-D4F1-F4AE-C1189E00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0C0B4-E716-230C-A5C2-34EB3156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4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2D44-2579-CF29-900D-4425020C1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D2C4A-0514-9023-2395-C161CCFDF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FEE0E-069C-A6F5-EC6F-1D16E024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8CA17-629B-7B09-EB05-83916691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550EE-E193-A69F-EA1F-D0C5E84A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A6E4-723A-FAAE-6804-8FB04FAE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9363D-67E7-9577-37A6-1B2ECCEC4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71C4B-A34E-87E3-89E1-B4D67DB76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58DE4-0223-FF8C-9CFC-C39C3871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EE5B7-D005-D7CC-B07E-3A85EE1F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C3060-9686-FC9C-7464-FF468F96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3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1248-0FCF-CC4D-6638-64E7FE0BC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0627F-2EEC-172B-775A-5439D629F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CDC87-1AE5-DD05-96E5-72491F185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75C6B-99C9-2EC3-49CE-57CA7F580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8E4A6-2CEE-31B6-D374-DD4626245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CCF5AE-9122-106B-3CF7-C11A044E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2B20C-C691-462C-5726-BC772F9D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A6F31-D999-D6CA-7007-75DD86C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6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A382-1FD8-EF5C-1D99-591B2FDF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9DC2C-A9F1-8FCB-5522-941C0062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0414-3677-C20E-D712-BAAF06DB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DE09F-3CC4-5BA3-D4B5-0E997C21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55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DA425-C9BF-9552-CB97-2741CA79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7FF48-8B83-7749-5AB6-3BCCFDD4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EE43B-F234-98A0-DBED-A66FDFEF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13D1-44D9-731D-D953-C7A0DECB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AB47-0CEF-7FEB-F9C7-92312CFF9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499F-AD04-8A32-09F4-84B57A254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2D124-6DC4-B72B-4874-C2F2F675C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BD4AC-8ED2-8B00-C5A5-CFA3271A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5557F-8A8A-0CC6-7A30-3A70E61C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6A30-83E9-1363-445C-54FAB5D0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D2E2B-900C-274C-E107-9A68BCC7C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F99C1-B956-654E-DDEF-83C2F962D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B61CB-2CA6-A552-D04B-2E3B8A8C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FE94F-A46C-EC5F-7DA1-B53EA9DB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79AFE-9174-A486-623C-18E72C0D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5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89B2F-BF18-73DC-1883-45447557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ED378-74C1-4D7F-7615-BBEB6A6E9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F5644-B24F-21D1-F7B9-5CFD6A326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7AB217-358B-F542-AC0C-225A52360FF0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15545-A8C7-1B34-E002-85FEC8C3D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75B29-B615-92CA-D887-519687F82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BED4F7-0E4D-414C-ABB9-B86B77CA9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3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rmafrostDiscoveryGateway/viz-info/blob/main/helpful-code/prepocessing/bounding_box_tiles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rmafrostDiscoveryGateway/viz-info/blob/main/helpful-code/prepocessing/bounding_box_tile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gc.org/is/17-083r4/17-083r4.html#toc15" TargetMode="External"/><Relationship Id="rId2" Type="http://schemas.openxmlformats.org/officeDocument/2006/relationships/hyperlink" Target="https://learn.microsoft.com/en-us/bingmaps/articles/bing-maps-tile-syste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7.pn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D6D4-BCA9-27F0-6BE3-37D51F471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Tile Matrix Set (TMS)</a:t>
            </a:r>
            <a:br>
              <a:rPr lang="en-US" dirty="0"/>
            </a:br>
            <a:r>
              <a:rPr lang="en-US" dirty="0"/>
              <a:t>AI-Driven Analysis</a:t>
            </a:r>
          </a:p>
        </p:txBody>
      </p:sp>
    </p:spTree>
    <p:extLst>
      <p:ext uri="{BB962C8B-B14F-4D97-AF65-F5344CB8AC3E}">
        <p14:creationId xmlns:p14="http://schemas.microsoft.com/office/powerpoint/2010/main" val="4288220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D5F0-7FFC-3D01-E25D-7A3FE05D3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20" y="685192"/>
            <a:ext cx="10515600" cy="5736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Workflow of the AI-Driven analysis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Step 1: Get BBOX of each tile given X, Y, Z (refer to Juliet’s code)</a:t>
            </a:r>
            <a:endParaRPr lang="en-US" sz="16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https://github.com/PermafrostDiscoveryGateway/viz-info/blob/main/helpful-code/prepocessing/bounding_box_tiles.ipynb</a:t>
            </a:r>
            <a:endParaRPr lang="en-US" sz="16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 2: Find a library that can generate a heatmap image for polygons (centroid) in this tile. </a:t>
            </a:r>
            <a:endParaRPr lang="en-US" sz="16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 3: Try to generate tile-based heatmap at different zoom levels</a:t>
            </a:r>
            <a:endParaRPr lang="en-US" sz="1600" b="0" dirty="0">
              <a:effectLst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from zoom level 15, and go lower ( limit: level 3-4 would be good enough), try different parameters</a:t>
            </a:r>
            <a:endParaRPr lang="en-US" sz="16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Arial" panose="020B0604020202020204" pitchFamily="34" charset="0"/>
              </a:rPr>
              <a:t>[Step 4: If our focus is Alaska, how to get which tiles are in Alaska] </a:t>
            </a:r>
            <a:endParaRPr lang="en-US" sz="16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D9D9D9"/>
                </a:highlight>
                <a:latin typeface="Arial" panose="020B0604020202020204" pitchFamily="34" charset="0"/>
              </a:rPr>
              <a:t>Given a bounding box of an area of interest, can the library return which tiles are in Alaska?</a:t>
            </a:r>
            <a:endParaRPr lang="en-US" sz="1600" b="0" dirty="0">
              <a:effectLst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350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81780-0F62-DAD7-78D8-DD3AE0F669EA}"/>
              </a:ext>
            </a:extLst>
          </p:cNvPr>
          <p:cNvSpPr txBox="1"/>
          <p:nvPr/>
        </p:nvSpPr>
        <p:spPr>
          <a:xfrm>
            <a:off x="626723" y="647272"/>
            <a:ext cx="1113718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Process</a:t>
            </a:r>
          </a:p>
          <a:p>
            <a:endParaRPr lang="en-US" sz="2400" dirty="0"/>
          </a:p>
          <a:p>
            <a:pPr marL="342900" indent="-342900">
              <a:buAutoNum type="alphaLcParenR"/>
            </a:pPr>
            <a:r>
              <a:rPr lang="en-US" sz="2400" dirty="0"/>
              <a:t>Manually choose a latitude and longitude and give a zoom level -&gt; Tile (X, Y, Z)</a:t>
            </a:r>
          </a:p>
          <a:p>
            <a:pPr marL="342900" indent="-342900">
              <a:buAutoNum type="alphaLcParenR"/>
            </a:pPr>
            <a:endParaRPr lang="en-US" sz="2400" dirty="0"/>
          </a:p>
          <a:p>
            <a:pPr marL="342900" indent="-342900">
              <a:buAutoNum type="alphaLcParenR"/>
            </a:pPr>
            <a:r>
              <a:rPr lang="en-US" sz="2400" dirty="0"/>
              <a:t>Get the bounding box of the above tile</a:t>
            </a:r>
          </a:p>
          <a:p>
            <a:pPr marL="342900" indent="-342900">
              <a:buAutoNum type="alphaLcParenR"/>
            </a:pPr>
            <a:endParaRPr lang="en-US" sz="2400" dirty="0"/>
          </a:p>
          <a:p>
            <a:pPr marL="342900" indent="-342900">
              <a:buAutoNum type="alphaLcParenR"/>
            </a:pPr>
            <a:r>
              <a:rPr lang="en-US" sz="2400" dirty="0"/>
              <a:t>Projection transform: Bounding box: 4326 -&gt; Ice wedge polygons: 3413</a:t>
            </a:r>
          </a:p>
          <a:p>
            <a:pPr marL="342900" indent="-342900">
              <a:buAutoNum type="alphaLcParenR"/>
            </a:pPr>
            <a:endParaRPr lang="en-US" sz="2400" dirty="0"/>
          </a:p>
          <a:p>
            <a:pPr marL="342900" indent="-342900">
              <a:buAutoNum type="alphaLcParenR"/>
            </a:pPr>
            <a:r>
              <a:rPr lang="en-US" sz="2400" dirty="0"/>
              <a:t>Query all the centroids of ice wedge polygons (</a:t>
            </a:r>
            <a:r>
              <a:rPr lang="en-US" sz="2400" dirty="0" err="1"/>
              <a:t>multipolygons</a:t>
            </a:r>
            <a:r>
              <a:rPr lang="en-US" sz="2400" dirty="0"/>
              <a:t>) within the bounding box </a:t>
            </a:r>
          </a:p>
          <a:p>
            <a:pPr marL="342900" indent="-342900">
              <a:buAutoNum type="alphaLcParenR"/>
            </a:pPr>
            <a:endParaRPr lang="en-US" sz="2400" dirty="0"/>
          </a:p>
          <a:p>
            <a:pPr marL="342900" indent="-342900">
              <a:buAutoNum type="alphaLcParenR"/>
            </a:pPr>
            <a:r>
              <a:rPr lang="en-US" sz="2400" dirty="0"/>
              <a:t>Generate </a:t>
            </a:r>
            <a:r>
              <a:rPr lang="en-US" sz="2400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Slack-Lato"/>
              </a:rPr>
              <a:t>a heatmap in</a:t>
            </a:r>
            <a:r>
              <a:rPr lang="en-US" sz="2400" b="1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Slack-Lato"/>
              </a:rPr>
              <a:t> image format </a:t>
            </a:r>
            <a:r>
              <a:rPr lang="en-US" sz="2400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Slack-Lato"/>
              </a:rPr>
              <a:t>for that tile.</a:t>
            </a:r>
          </a:p>
          <a:p>
            <a:pPr marL="342900" indent="-342900">
              <a:buAutoNum type="alphaLcParenR"/>
            </a:pPr>
            <a:endParaRPr lang="en-US" sz="2400" dirty="0">
              <a:solidFill>
                <a:srgbClr val="1D1C1D"/>
              </a:solidFill>
              <a:highlight>
                <a:srgbClr val="FFFFFF"/>
              </a:highlight>
              <a:latin typeface="Slack-Lato"/>
            </a:endParaRPr>
          </a:p>
          <a:p>
            <a:pPr marL="342900" indent="-342900">
              <a:buAutoNum type="alphaLcParenR"/>
            </a:pPr>
            <a:r>
              <a:rPr lang="en-US" sz="2400" dirty="0">
                <a:solidFill>
                  <a:srgbClr val="1D1C1D"/>
                </a:solidFill>
                <a:highlight>
                  <a:srgbClr val="FFFFFF"/>
                </a:highlight>
                <a:latin typeface="Slack-Lato"/>
              </a:rPr>
              <a:t>E</a:t>
            </a:r>
            <a:r>
              <a:rPr lang="en-US" sz="2400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Slack-Lato"/>
              </a:rPr>
              <a:t>xpand this calculation to all the tiles within northern Alaska for example.</a:t>
            </a:r>
          </a:p>
        </p:txBody>
      </p:sp>
    </p:spTree>
    <p:extLst>
      <p:ext uri="{BB962C8B-B14F-4D97-AF65-F5344CB8AC3E}">
        <p14:creationId xmlns:p14="http://schemas.microsoft.com/office/powerpoint/2010/main" val="792082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A9FD-A7C6-96F2-805E-F5F37FBC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8/6/2024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FF2FA-86ED-107D-33E1-715AA1D9E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Get BBOX of each tile given X, Y, Z (refer to Juliet’s code)</a:t>
            </a:r>
            <a:r>
              <a:rPr lang="en-US" sz="2400" dirty="0"/>
              <a:t> </a:t>
            </a:r>
            <a:r>
              <a:rPr lang="en-US" sz="28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https://github.com/PermafrostDiscoveryGateway/viz-info/blob/main/helpful-code/prepocessing/bounding_box_tiles.ipynb</a:t>
            </a:r>
            <a:endParaRPr lang="en-US" sz="2400" b="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8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5DC2-BEC0-301A-3797-6C9DE422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798"/>
            <a:ext cx="3770616" cy="646332"/>
          </a:xfrm>
        </p:spPr>
        <p:txBody>
          <a:bodyPr>
            <a:normAutofit/>
          </a:bodyPr>
          <a:lstStyle/>
          <a:p>
            <a:r>
              <a:rPr lang="en-US" sz="3200" dirty="0"/>
              <a:t>BBOX &amp; Tiles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EEF220-0B5F-E4C6-3F59-C58565A7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37094"/>
              </p:ext>
            </p:extLst>
          </p:nvPr>
        </p:nvGraphicFramePr>
        <p:xfrm>
          <a:off x="3849955" y="1582219"/>
          <a:ext cx="4492090" cy="4520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418">
                  <a:extLst>
                    <a:ext uri="{9D8B030D-6E8A-4147-A177-3AD203B41FA5}">
                      <a16:colId xmlns:a16="http://schemas.microsoft.com/office/drawing/2014/main" val="3337804133"/>
                    </a:ext>
                  </a:extLst>
                </a:gridCol>
                <a:gridCol w="898418">
                  <a:extLst>
                    <a:ext uri="{9D8B030D-6E8A-4147-A177-3AD203B41FA5}">
                      <a16:colId xmlns:a16="http://schemas.microsoft.com/office/drawing/2014/main" val="1159569874"/>
                    </a:ext>
                  </a:extLst>
                </a:gridCol>
                <a:gridCol w="898418">
                  <a:extLst>
                    <a:ext uri="{9D8B030D-6E8A-4147-A177-3AD203B41FA5}">
                      <a16:colId xmlns:a16="http://schemas.microsoft.com/office/drawing/2014/main" val="1539896631"/>
                    </a:ext>
                  </a:extLst>
                </a:gridCol>
                <a:gridCol w="898418">
                  <a:extLst>
                    <a:ext uri="{9D8B030D-6E8A-4147-A177-3AD203B41FA5}">
                      <a16:colId xmlns:a16="http://schemas.microsoft.com/office/drawing/2014/main" val="2579442381"/>
                    </a:ext>
                  </a:extLst>
                </a:gridCol>
                <a:gridCol w="898418">
                  <a:extLst>
                    <a:ext uri="{9D8B030D-6E8A-4147-A177-3AD203B41FA5}">
                      <a16:colId xmlns:a16="http://schemas.microsoft.com/office/drawing/2014/main" val="2507708995"/>
                    </a:ext>
                  </a:extLst>
                </a:gridCol>
              </a:tblGrid>
              <a:tr h="9041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232668"/>
                  </a:ext>
                </a:extLst>
              </a:tr>
              <a:tr h="904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481841"/>
                  </a:ext>
                </a:extLst>
              </a:tr>
              <a:tr h="904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27618"/>
                  </a:ext>
                </a:extLst>
              </a:tr>
              <a:tr h="904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136521"/>
                  </a:ext>
                </a:extLst>
              </a:tr>
              <a:tr h="904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204574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E09F9330-209E-D55D-43AE-79B6306B9019}"/>
              </a:ext>
            </a:extLst>
          </p:cNvPr>
          <p:cNvSpPr/>
          <p:nvPr/>
        </p:nvSpPr>
        <p:spPr>
          <a:xfrm>
            <a:off x="6096000" y="384253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313A04-743D-DB6C-B77C-56618CDA43FC}"/>
              </a:ext>
            </a:extLst>
          </p:cNvPr>
          <p:cNvCxnSpPr/>
          <p:nvPr/>
        </p:nvCxnSpPr>
        <p:spPr>
          <a:xfrm flipV="1">
            <a:off x="6236413" y="3842534"/>
            <a:ext cx="3524036" cy="2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2B790B-DBA7-A661-27CF-24BE1A71AE38}"/>
              </a:ext>
            </a:extLst>
          </p:cNvPr>
          <p:cNvSpPr txBox="1"/>
          <p:nvPr/>
        </p:nvSpPr>
        <p:spPr>
          <a:xfrm>
            <a:off x="10007029" y="3669297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Mouse location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87A8EB-EA82-1171-33A5-678D9D341E9D}"/>
              </a:ext>
            </a:extLst>
          </p:cNvPr>
          <p:cNvSpPr/>
          <p:nvPr/>
        </p:nvSpPr>
        <p:spPr>
          <a:xfrm>
            <a:off x="5633663" y="3399461"/>
            <a:ext cx="924674" cy="8861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B648D6-328F-CA5A-D601-0CA40BF33050}"/>
              </a:ext>
            </a:extLst>
          </p:cNvPr>
          <p:cNvCxnSpPr>
            <a:stCxn id="9" idx="1"/>
          </p:cNvCxnSpPr>
          <p:nvPr/>
        </p:nvCxnSpPr>
        <p:spPr>
          <a:xfrm flipH="1">
            <a:off x="2712378" y="3842534"/>
            <a:ext cx="29212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7C27CD-BD00-832A-43C9-36EE85F81183}"/>
              </a:ext>
            </a:extLst>
          </p:cNvPr>
          <p:cNvSpPr txBox="1"/>
          <p:nvPr/>
        </p:nvSpPr>
        <p:spPr>
          <a:xfrm>
            <a:off x="426959" y="3519368"/>
            <a:ext cx="2250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tile at the mouse location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24C415-1145-2951-2C1E-743E6E7AF036}"/>
              </a:ext>
            </a:extLst>
          </p:cNvPr>
          <p:cNvSpPr/>
          <p:nvPr/>
        </p:nvSpPr>
        <p:spPr>
          <a:xfrm>
            <a:off x="5633663" y="1605078"/>
            <a:ext cx="2708382" cy="26805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5CB884-E6E3-30BB-B059-AA365B3A442A}"/>
              </a:ext>
            </a:extLst>
          </p:cNvPr>
          <p:cNvCxnSpPr>
            <a:cxnSpLocks/>
          </p:cNvCxnSpPr>
          <p:nvPr/>
        </p:nvCxnSpPr>
        <p:spPr>
          <a:xfrm flipV="1">
            <a:off x="6558337" y="1140431"/>
            <a:ext cx="2287712" cy="228188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7B13C8-4D49-0BB4-AD9E-4860574892B6}"/>
              </a:ext>
            </a:extLst>
          </p:cNvPr>
          <p:cNvSpPr txBox="1"/>
          <p:nvPr/>
        </p:nvSpPr>
        <p:spPr>
          <a:xfrm>
            <a:off x="8938518" y="714994"/>
            <a:ext cx="3131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The BBOX (at a specific level) that contains the tile where mouse is located at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All the data within this BBOX is return</a:t>
            </a:r>
          </a:p>
        </p:txBody>
      </p:sp>
    </p:spTree>
    <p:extLst>
      <p:ext uri="{BB962C8B-B14F-4D97-AF65-F5344CB8AC3E}">
        <p14:creationId xmlns:p14="http://schemas.microsoft.com/office/powerpoint/2010/main" val="92300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0B12-EC76-7536-C3CE-8ABA88DE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4" y="0"/>
            <a:ext cx="10515600" cy="770659"/>
          </a:xfrm>
        </p:spPr>
        <p:txBody>
          <a:bodyPr>
            <a:normAutofit/>
          </a:bodyPr>
          <a:lstStyle/>
          <a:p>
            <a:r>
              <a:rPr lang="en-US" sz="2400" dirty="0"/>
              <a:t>a) Manually choose a latitude and longitude and give a zoom level -&gt; Tile (X, Y, Z)</a:t>
            </a:r>
            <a:br>
              <a:rPr lang="en-US" sz="2400" dirty="0"/>
            </a:br>
            <a:r>
              <a:rPr lang="en-US" sz="2400" dirty="0"/>
              <a:t>b) Get the bounding box at this </a:t>
            </a:r>
            <a:r>
              <a:rPr lang="en-US" sz="2400" dirty="0" err="1"/>
              <a:t>locatin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56431-D78B-5046-76A2-AEE6FFD4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709" y="4027470"/>
            <a:ext cx="6283291" cy="2830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BFA1ED-99E7-52F2-B33B-ADB08EFA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2" y="1099629"/>
            <a:ext cx="6198412" cy="465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30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F73FFA-A6AD-A5BE-E211-69BB2E7B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57" y="1100913"/>
            <a:ext cx="7772400" cy="767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A8C37-E891-6193-25BB-5ADC550A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95" y="139093"/>
            <a:ext cx="10515600" cy="652017"/>
          </a:xfrm>
        </p:spPr>
        <p:txBody>
          <a:bodyPr>
            <a:normAutofit/>
          </a:bodyPr>
          <a:lstStyle/>
          <a:p>
            <a:r>
              <a:rPr lang="en-US" sz="2400" dirty="0"/>
              <a:t>c) Projection transform: Bounding box: 4326 -&gt; Ice wedge polygons: 3413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32C11-0EC2-FE45-4D05-7F564899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28" y="2312554"/>
            <a:ext cx="9996295" cy="4226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9154DD-F9F8-B811-F30D-D100916DCC0B}"/>
              </a:ext>
            </a:extLst>
          </p:cNvPr>
          <p:cNvSpPr/>
          <p:nvPr/>
        </p:nvSpPr>
        <p:spPr>
          <a:xfrm>
            <a:off x="2476073" y="1100913"/>
            <a:ext cx="3760341" cy="234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4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532FC-80C5-CDCA-D333-684947C5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6" y="2543742"/>
            <a:ext cx="11930687" cy="3569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A20D3-B60C-332E-94A1-037D34397DE4}"/>
              </a:ext>
            </a:extLst>
          </p:cNvPr>
          <p:cNvSpPr txBox="1"/>
          <p:nvPr/>
        </p:nvSpPr>
        <p:spPr>
          <a:xfrm>
            <a:off x="130656" y="308224"/>
            <a:ext cx="656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the tiles within bounding 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AC133-574A-EA97-47F7-21CA422C20F8}"/>
              </a:ext>
            </a:extLst>
          </p:cNvPr>
          <p:cNvSpPr txBox="1"/>
          <p:nvPr/>
        </p:nvSpPr>
        <p:spPr>
          <a:xfrm>
            <a:off x="359596" y="1225928"/>
            <a:ext cx="1143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4268</a:t>
            </a:r>
          </a:p>
          <a:p>
            <a:r>
              <a:rPr lang="en-US" dirty="0"/>
              <a:t>Y = 14368</a:t>
            </a:r>
          </a:p>
          <a:p>
            <a:r>
              <a:rPr lang="en-US" dirty="0"/>
              <a:t>Z = 10</a:t>
            </a:r>
          </a:p>
        </p:txBody>
      </p:sp>
    </p:spTree>
    <p:extLst>
      <p:ext uri="{BB962C8B-B14F-4D97-AF65-F5344CB8AC3E}">
        <p14:creationId xmlns:p14="http://schemas.microsoft.com/office/powerpoint/2010/main" val="70293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9B4EFA-A9B1-0465-D20C-A5B63258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54758"/>
          </a:xfrm>
        </p:spPr>
        <p:txBody>
          <a:bodyPr>
            <a:normAutofit/>
          </a:bodyPr>
          <a:lstStyle/>
          <a:p>
            <a:r>
              <a:rPr lang="en-US" sz="2400" dirty="0"/>
              <a:t>d) Select the centroid of ice wedge polygons (</a:t>
            </a:r>
            <a:r>
              <a:rPr lang="en-US" sz="2400" dirty="0" err="1"/>
              <a:t>multipolygons</a:t>
            </a:r>
            <a:r>
              <a:rPr lang="en-US" sz="2400" dirty="0"/>
              <a:t>) within the bounding box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AA3E7-2BB5-A4E6-1136-9A56E76A4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7" y="1394451"/>
            <a:ext cx="11857604" cy="406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43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EF07-1F8D-C6EA-99D6-D579C1DBC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54758"/>
          </a:xfrm>
        </p:spPr>
        <p:txBody>
          <a:bodyPr>
            <a:normAutofit/>
          </a:bodyPr>
          <a:lstStyle/>
          <a:p>
            <a:r>
              <a:rPr lang="en-US" sz="2400" dirty="0"/>
              <a:t>e) Select the centroid of ice wedge polygons (</a:t>
            </a:r>
            <a:r>
              <a:rPr lang="en-US" sz="2400" dirty="0" err="1"/>
              <a:t>multipolygons</a:t>
            </a:r>
            <a:r>
              <a:rPr lang="en-US" sz="2400" dirty="0"/>
              <a:t>) within the bounding box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A46A1-4BA0-164D-6BA1-BACA2CE10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" y="680479"/>
            <a:ext cx="5280917" cy="2408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BC3C3-146D-11FB-D535-F60E17D0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" y="3768920"/>
            <a:ext cx="5411151" cy="2500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6EE10-1F4F-8D20-4934-5C497E90D74A}"/>
              </a:ext>
            </a:extLst>
          </p:cNvPr>
          <p:cNvSpPr txBox="1"/>
          <p:nvPr/>
        </p:nvSpPr>
        <p:spPr>
          <a:xfrm>
            <a:off x="3823544" y="3093719"/>
            <a:ext cx="166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level : 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A5571-3BD7-D064-90DF-5D7F0FA41066}"/>
              </a:ext>
            </a:extLst>
          </p:cNvPr>
          <p:cNvSpPr txBox="1"/>
          <p:nvPr/>
        </p:nvSpPr>
        <p:spPr>
          <a:xfrm>
            <a:off x="1613656" y="6292547"/>
            <a:ext cx="3814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level: 10, Tile count: 1,048,576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93D25-31DC-4C24-DDAE-D0DEC242C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885" y="680479"/>
            <a:ext cx="5411151" cy="3137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E93B6-EEDD-5995-820E-E858EB1E798E}"/>
              </a:ext>
            </a:extLst>
          </p:cNvPr>
          <p:cNvSpPr txBox="1"/>
          <p:nvPr/>
        </p:nvSpPr>
        <p:spPr>
          <a:xfrm>
            <a:off x="8431482" y="3818195"/>
            <a:ext cx="337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level: 8, Tile count: 65,536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BBAB72-687B-4074-D6A3-3AFF5FD6F567}"/>
              </a:ext>
            </a:extLst>
          </p:cNvPr>
          <p:cNvSpPr txBox="1"/>
          <p:nvPr/>
        </p:nvSpPr>
        <p:spPr>
          <a:xfrm>
            <a:off x="5769095" y="4062811"/>
            <a:ext cx="642290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x=4268, y=14368, z=16</a:t>
            </a:r>
          </a:p>
          <a:p>
            <a:r>
              <a:rPr lang="en-US" sz="1600" dirty="0"/>
              <a:t>The bounding box of this location is: -156.55517578125009, 70.55234969643529, -156.5496826171876, 70.55417853776086</a:t>
            </a:r>
          </a:p>
          <a:p>
            <a:endParaRPr lang="en-US" sz="1600" dirty="0"/>
          </a:p>
          <a:p>
            <a:r>
              <a:rPr lang="en-US" sz="1600" dirty="0"/>
              <a:t>x=66, y=224, z=10</a:t>
            </a:r>
          </a:p>
          <a:p>
            <a:r>
              <a:rPr lang="en-US" sz="1600" dirty="0"/>
              <a:t>The bounding box of this location is: -156.79687500000009, 70.49557354093146, -156.44531250000006, 70.61261423801933</a:t>
            </a:r>
          </a:p>
          <a:p>
            <a:endParaRPr lang="en-US" sz="1600" dirty="0"/>
          </a:p>
          <a:p>
            <a:r>
              <a:rPr lang="en-US" sz="1600" dirty="0"/>
              <a:t>x=16, y=56, z=8</a:t>
            </a:r>
          </a:p>
          <a:p>
            <a:r>
              <a:rPr lang="en-US" sz="1600" dirty="0"/>
              <a:t>The bounding box of this location is: -157.50000000000003, 70.14036427207168, -156.09375000000003, 70.61261423801925</a:t>
            </a:r>
          </a:p>
        </p:txBody>
      </p:sp>
    </p:spTree>
    <p:extLst>
      <p:ext uri="{BB962C8B-B14F-4D97-AF65-F5344CB8AC3E}">
        <p14:creationId xmlns:p14="http://schemas.microsoft.com/office/powerpoint/2010/main" val="313214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0CD9-24E5-AC66-9404-D02F54A8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(8/13/2024)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009A9B-ED39-7EAC-9572-D74C9FFC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Tile heatmap (</a:t>
            </a:r>
            <a:r>
              <a:rPr lang="en-US" dirty="0" err="1"/>
              <a:t>png</a:t>
            </a:r>
            <a:r>
              <a:rPr lang="en-US" dirty="0"/>
              <a:t> format / folium)</a:t>
            </a:r>
          </a:p>
          <a:p>
            <a:r>
              <a:rPr lang="en-US" dirty="0"/>
              <a:t>Multiple Tile heatmap (</a:t>
            </a:r>
            <a:r>
              <a:rPr lang="en-US" dirty="0" err="1"/>
              <a:t>png</a:t>
            </a:r>
            <a:r>
              <a:rPr lang="en-US" dirty="0"/>
              <a:t> format / folium)</a:t>
            </a:r>
          </a:p>
        </p:txBody>
      </p:sp>
    </p:spTree>
    <p:extLst>
      <p:ext uri="{BB962C8B-B14F-4D97-AF65-F5344CB8AC3E}">
        <p14:creationId xmlns:p14="http://schemas.microsoft.com/office/powerpoint/2010/main" val="157034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3266-F94E-7E39-AA66-00FD67D4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3DE3-AFC9-19DB-D6E7-A9F1D01B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References: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Microsoft Bing Tiling System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3D9B-9734-FE09-E98A-A4F5A778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61413" cy="1325563"/>
          </a:xfrm>
        </p:spPr>
        <p:txBody>
          <a:bodyPr/>
          <a:lstStyle/>
          <a:p>
            <a:r>
              <a:rPr lang="en-US" dirty="0"/>
              <a:t>Single Tile Heatmap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CE11F-4485-B0D5-4B76-CA1489ADCEDF}"/>
              </a:ext>
            </a:extLst>
          </p:cNvPr>
          <p:cNvSpPr txBox="1"/>
          <p:nvPr/>
        </p:nvSpPr>
        <p:spPr>
          <a:xfrm>
            <a:off x="4451531" y="41058"/>
            <a:ext cx="760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</a:t>
            </a:r>
            <a:r>
              <a:rPr lang="en-US" sz="2400" dirty="0" err="1"/>
              <a:t>morecantile</a:t>
            </a:r>
            <a:r>
              <a:rPr lang="en-US" sz="2400" dirty="0"/>
              <a:t>: project to WGS84</a:t>
            </a:r>
            <a:r>
              <a:rPr lang="en-US" sz="2800" dirty="0">
                <a:highlight>
                  <a:srgbClr val="FFFFFF"/>
                </a:highlight>
                <a:latin typeface="Nunito Sans" panose="020F0502020204030204" pitchFamily="34" charset="0"/>
              </a:rPr>
              <a:t> </a:t>
            </a:r>
            <a:r>
              <a:rPr lang="en-US" sz="2800" i="0" dirty="0">
                <a:effectLst/>
                <a:highlight>
                  <a:srgbClr val="FFFFFF"/>
                </a:highlight>
                <a:latin typeface="Nunito Sans" panose="020F0502020204030204" pitchFamily="34" charset="0"/>
              </a:rPr>
              <a:t>(</a:t>
            </a:r>
            <a:r>
              <a:rPr lang="en-US" sz="2400" i="0" dirty="0">
                <a:effectLst/>
                <a:highlight>
                  <a:srgbClr val="FFFFFF"/>
                </a:highlight>
                <a:latin typeface="Nunito Sans" panose="020F0502020204030204" pitchFamily="34" charset="0"/>
              </a:rPr>
              <a:t>WGS1984Quad)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1E8BD-4D1B-3BAD-2B1E-98B63BE7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" y="1325563"/>
            <a:ext cx="5048435" cy="3597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F1FD9-B82A-33F7-F496-FC621533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714" y="4216400"/>
            <a:ext cx="421640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ECBBB-9014-F420-591D-ED7927530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78598"/>
            <a:ext cx="7772400" cy="2079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AE8C0D-9687-CCBF-7F91-7BEEFBF329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71"/>
          <a:stretch/>
        </p:blipFill>
        <p:spPr>
          <a:xfrm>
            <a:off x="6005172" y="564278"/>
            <a:ext cx="6056199" cy="40597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2C198A-B7C6-AE7B-DE33-CB91442CDE82}"/>
              </a:ext>
            </a:extLst>
          </p:cNvPr>
          <p:cNvSpPr/>
          <p:nvPr/>
        </p:nvSpPr>
        <p:spPr>
          <a:xfrm>
            <a:off x="43759" y="5130140"/>
            <a:ext cx="7728641" cy="308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CD2597-0426-A2D4-6E3F-6126B0ED0D01}"/>
              </a:ext>
            </a:extLst>
          </p:cNvPr>
          <p:cNvSpPr/>
          <p:nvPr/>
        </p:nvSpPr>
        <p:spPr>
          <a:xfrm>
            <a:off x="1361440" y="4778598"/>
            <a:ext cx="2174240" cy="1448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3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AFFC0C-CF10-7E58-9112-4F97B982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" y="3351810"/>
            <a:ext cx="3561736" cy="2867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9276B-42AC-39A5-3B1B-6849037A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" y="142504"/>
            <a:ext cx="4216400" cy="264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8511C3-1EFD-33F0-83E8-2C3D0237BA5D}"/>
              </a:ext>
            </a:extLst>
          </p:cNvPr>
          <p:cNvSpPr/>
          <p:nvPr/>
        </p:nvSpPr>
        <p:spPr>
          <a:xfrm>
            <a:off x="1638794" y="679533"/>
            <a:ext cx="688770" cy="1567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0874E-A692-1654-BB6B-48E00AFED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405" y="4453247"/>
            <a:ext cx="8455847" cy="22622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0FC710-9DCD-9C49-600A-67FC2DD7B6E6}"/>
              </a:ext>
            </a:extLst>
          </p:cNvPr>
          <p:cNvSpPr/>
          <p:nvPr/>
        </p:nvSpPr>
        <p:spPr>
          <a:xfrm>
            <a:off x="3647405" y="4785756"/>
            <a:ext cx="8455847" cy="356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5B47AD-A90D-906E-E5D3-C9DE03B16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7723"/>
            <a:ext cx="7772400" cy="42492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8F77ED-9FBB-B76D-07AA-1D49FA19A406}"/>
              </a:ext>
            </a:extLst>
          </p:cNvPr>
          <p:cNvSpPr/>
          <p:nvPr/>
        </p:nvSpPr>
        <p:spPr>
          <a:xfrm>
            <a:off x="1179307" y="3503222"/>
            <a:ext cx="459487" cy="95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593AD-708E-73F4-ACB4-67DC9F5A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246" y="118754"/>
            <a:ext cx="5874575" cy="407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C5D04-4204-8139-9477-097206726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4" y="787400"/>
            <a:ext cx="4216400" cy="264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06B326-E89B-FC2B-A847-FD397AA40B6F}"/>
              </a:ext>
            </a:extLst>
          </p:cNvPr>
          <p:cNvSpPr/>
          <p:nvPr/>
        </p:nvSpPr>
        <p:spPr>
          <a:xfrm>
            <a:off x="2612570" y="1324429"/>
            <a:ext cx="688770" cy="1567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EC1DE-60A0-9102-E19B-152B5690A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54" y="4094485"/>
            <a:ext cx="8834252" cy="2545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F7CBCB-826A-3478-56C8-0AE07F2662A8}"/>
              </a:ext>
            </a:extLst>
          </p:cNvPr>
          <p:cNvSpPr txBox="1"/>
          <p:nvPr/>
        </p:nvSpPr>
        <p:spPr>
          <a:xfrm>
            <a:off x="9479314" y="4874222"/>
            <a:ext cx="2330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Some of the points are outside of BBOX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B7300B-75F7-4CA1-61B9-B4BD3710A0A8}"/>
              </a:ext>
            </a:extLst>
          </p:cNvPr>
          <p:cNvCxnSpPr/>
          <p:nvPr/>
        </p:nvCxnSpPr>
        <p:spPr>
          <a:xfrm flipH="1" flipV="1">
            <a:off x="1899920" y="5872480"/>
            <a:ext cx="965200" cy="91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0E57CD-ED29-B85E-BAB8-2DB42993523B}"/>
              </a:ext>
            </a:extLst>
          </p:cNvPr>
          <p:cNvCxnSpPr/>
          <p:nvPr/>
        </p:nvCxnSpPr>
        <p:spPr>
          <a:xfrm flipH="1" flipV="1">
            <a:off x="1899920" y="6024880"/>
            <a:ext cx="965200" cy="91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8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9FAE-FAF2-DA48-7E0E-A4A4AF93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46272"/>
            <a:ext cx="10515600" cy="1325563"/>
          </a:xfrm>
        </p:spPr>
        <p:txBody>
          <a:bodyPr/>
          <a:lstStyle/>
          <a:p>
            <a:r>
              <a:rPr lang="en-US" dirty="0"/>
              <a:t>Multiple Tile 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1C49D-796B-024C-8511-89F6B1F2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352" y="1909996"/>
            <a:ext cx="4359976" cy="4582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829A9-9466-E4C0-AB5B-34B90C8F4E69}"/>
              </a:ext>
            </a:extLst>
          </p:cNvPr>
          <p:cNvSpPr txBox="1"/>
          <p:nvPr/>
        </p:nvSpPr>
        <p:spPr>
          <a:xfrm>
            <a:off x="6919355" y="127779"/>
            <a:ext cx="5142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</a:t>
            </a:r>
            <a:r>
              <a:rPr lang="en-US" sz="2400" dirty="0" err="1"/>
              <a:t>morecantile</a:t>
            </a:r>
            <a:r>
              <a:rPr lang="en-US" sz="2400" dirty="0"/>
              <a:t>: project to WGS84</a:t>
            </a:r>
          </a:p>
          <a:p>
            <a:r>
              <a:rPr lang="en-US" sz="2400" b="1" i="0" dirty="0">
                <a:effectLst/>
                <a:highlight>
                  <a:srgbClr val="FFFFFF"/>
                </a:highlight>
                <a:latin typeface="Nunito Sans" panose="020F0502020204030204" pitchFamily="34" charset="0"/>
              </a:rPr>
              <a:t>                               </a:t>
            </a:r>
            <a:r>
              <a:rPr lang="en-US" sz="2400" i="0" dirty="0">
                <a:effectLst/>
                <a:highlight>
                  <a:srgbClr val="FFFFFF"/>
                </a:highlight>
                <a:latin typeface="Nunito Sans" panose="020F0502020204030204" pitchFamily="34" charset="0"/>
              </a:rPr>
              <a:t>(</a:t>
            </a:r>
            <a:r>
              <a:rPr lang="en-US" sz="2000" i="0" dirty="0">
                <a:effectLst/>
                <a:highlight>
                  <a:srgbClr val="FFFFFF"/>
                </a:highlight>
                <a:latin typeface="Nunito Sans" panose="020F0502020204030204" pitchFamily="34" charset="0"/>
              </a:rPr>
              <a:t>WGS1984Quad)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808C9-F78F-E624-E046-F6C43E07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1544871"/>
            <a:ext cx="4758607" cy="494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2457E-A5BE-47FD-8F6E-86130335C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453" y="822312"/>
            <a:ext cx="1929513" cy="109904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13C3184-50D3-EA55-4E6B-C31C75CE4287}"/>
              </a:ext>
            </a:extLst>
          </p:cNvPr>
          <p:cNvSpPr/>
          <p:nvPr/>
        </p:nvSpPr>
        <p:spPr>
          <a:xfrm rot="21274947">
            <a:off x="1413164" y="1371835"/>
            <a:ext cx="3718079" cy="1730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51E66-A207-AE01-A8EE-20CE2CE33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708" y="2049756"/>
            <a:ext cx="1770742" cy="951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8F6726-9D26-A9BA-AA81-3EE9DE58A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665" y="5753076"/>
            <a:ext cx="6529203" cy="8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01B5-F1D0-2BC7-29D9-EE9B70A92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54880" cy="1325563"/>
          </a:xfrm>
        </p:spPr>
        <p:txBody>
          <a:bodyPr/>
          <a:lstStyle/>
          <a:p>
            <a:r>
              <a:rPr lang="en-US" dirty="0"/>
              <a:t>Single Tile 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1BC93-D00A-6256-E3CA-80A46B0B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40" y="1325563"/>
            <a:ext cx="4754880" cy="3445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BAB3D-A9D2-7743-FCBF-9929F6FD25AC}"/>
              </a:ext>
            </a:extLst>
          </p:cNvPr>
          <p:cNvSpPr txBox="1"/>
          <p:nvPr/>
        </p:nvSpPr>
        <p:spPr>
          <a:xfrm>
            <a:off x="5964315" y="130141"/>
            <a:ext cx="5142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</a:t>
            </a:r>
            <a:r>
              <a:rPr lang="en-US" sz="2400" dirty="0" err="1"/>
              <a:t>morecantile</a:t>
            </a:r>
            <a:r>
              <a:rPr lang="en-US" sz="2400" dirty="0"/>
              <a:t>: project to EPSG:3857  </a:t>
            </a:r>
            <a:r>
              <a:rPr lang="en-US" sz="2000" i="0" dirty="0">
                <a:effectLst/>
                <a:highlight>
                  <a:srgbClr val="FFFFFF"/>
                </a:highlight>
                <a:latin typeface="Nunito Sans" panose="020F0502020204030204" pitchFamily="34" charset="0"/>
              </a:rPr>
              <a:t>(</a:t>
            </a:r>
            <a:r>
              <a:rPr lang="en-US" sz="2000" i="0" dirty="0" err="1">
                <a:effectLst/>
                <a:highlight>
                  <a:srgbClr val="FFFFFF"/>
                </a:highlight>
                <a:latin typeface="Nunito Sans" pitchFamily="2" charset="77"/>
              </a:rPr>
              <a:t>WebMercatorQuad</a:t>
            </a:r>
            <a:r>
              <a:rPr lang="en-US" sz="2000" i="0" dirty="0">
                <a:effectLst/>
                <a:highlight>
                  <a:srgbClr val="FFFFFF"/>
                </a:highlight>
                <a:latin typeface="Nunito Sans" panose="020F0502020204030204" pitchFamily="34" charset="0"/>
              </a:rPr>
              <a:t>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18101-EA6D-9C65-6F4F-B6C849F8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1275685"/>
            <a:ext cx="4099560" cy="2774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A5676-962C-2162-C8D2-83305FE05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4975796"/>
            <a:ext cx="6888480" cy="1882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AA7F80-6F7A-B2B6-D7B7-05EB36A8D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97" y="4105072"/>
            <a:ext cx="3710983" cy="26221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AA1061-936D-04BF-3E18-04C93C849C34}"/>
              </a:ext>
            </a:extLst>
          </p:cNvPr>
          <p:cNvSpPr/>
          <p:nvPr/>
        </p:nvSpPr>
        <p:spPr>
          <a:xfrm>
            <a:off x="5191760" y="4975796"/>
            <a:ext cx="6639560" cy="327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1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30CC-A826-29EA-3D1C-EADF7B04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0" y="139561"/>
            <a:ext cx="10515600" cy="1325563"/>
          </a:xfrm>
        </p:spPr>
        <p:txBody>
          <a:bodyPr/>
          <a:lstStyle/>
          <a:p>
            <a:r>
              <a:rPr lang="en-US"/>
              <a:t>Single Tile Heatmap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AD467-DA53-AA35-4F77-88D2A23C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" y="1325563"/>
            <a:ext cx="5048435" cy="3597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D562A-CEB3-E2D3-E7E2-B52B9C91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365" y="688205"/>
            <a:ext cx="7203876" cy="4235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6FA65-1583-B0E1-7786-1D47B0DD3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897" y="4001983"/>
            <a:ext cx="3924343" cy="2772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91A08-1FC1-240C-3208-ACC8C0571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0" y="3998670"/>
            <a:ext cx="8421152" cy="27762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219128-88F4-CC17-BFAC-0DC9FF5919B8}"/>
              </a:ext>
            </a:extLst>
          </p:cNvPr>
          <p:cNvSpPr txBox="1"/>
          <p:nvPr/>
        </p:nvSpPr>
        <p:spPr>
          <a:xfrm>
            <a:off x="6096000" y="139561"/>
            <a:ext cx="280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Using mercantile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66C96-6112-FC61-032B-765ED3AAC8E8}"/>
              </a:ext>
            </a:extLst>
          </p:cNvPr>
          <p:cNvSpPr/>
          <p:nvPr/>
        </p:nvSpPr>
        <p:spPr>
          <a:xfrm>
            <a:off x="1259840" y="3881120"/>
            <a:ext cx="1798320" cy="304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7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2FA395-564C-AE92-CDE2-90C25506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51" y="1"/>
            <a:ext cx="7192548" cy="372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82B2EF-4BF6-4AB1-F181-24AB5F4CC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232" y="3962574"/>
            <a:ext cx="8076768" cy="2662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DB2AD6-C40E-6077-E024-A9733488BA4B}"/>
              </a:ext>
            </a:extLst>
          </p:cNvPr>
          <p:cNvSpPr/>
          <p:nvPr/>
        </p:nvSpPr>
        <p:spPr>
          <a:xfrm>
            <a:off x="4115232" y="4222849"/>
            <a:ext cx="8076768" cy="275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882FC-7C81-57E6-8470-73E363579BE4}"/>
              </a:ext>
            </a:extLst>
          </p:cNvPr>
          <p:cNvSpPr/>
          <p:nvPr/>
        </p:nvSpPr>
        <p:spPr>
          <a:xfrm>
            <a:off x="5537969" y="3100614"/>
            <a:ext cx="3586348" cy="142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00D917-86CE-99C3-9464-E5F08F1E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1" y="966056"/>
            <a:ext cx="3768356" cy="26626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489EC3-B5F4-3253-A083-352E80433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71" y="3721593"/>
            <a:ext cx="3772825" cy="26626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590067-0E5A-9BE5-FE56-C69E36B58944}"/>
              </a:ext>
            </a:extLst>
          </p:cNvPr>
          <p:cNvSpPr/>
          <p:nvPr/>
        </p:nvSpPr>
        <p:spPr>
          <a:xfrm>
            <a:off x="1042556" y="1306287"/>
            <a:ext cx="2315689" cy="2122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E86EE9-1DAF-E522-B314-7E9BB5DBDC70}"/>
              </a:ext>
            </a:extLst>
          </p:cNvPr>
          <p:cNvSpPr/>
          <p:nvPr/>
        </p:nvSpPr>
        <p:spPr>
          <a:xfrm>
            <a:off x="186336" y="3769232"/>
            <a:ext cx="2604366" cy="234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0B079-105A-5637-56A5-7EC6897BE364}"/>
              </a:ext>
            </a:extLst>
          </p:cNvPr>
          <p:cNvSpPr txBox="1"/>
          <p:nvPr/>
        </p:nvSpPr>
        <p:spPr>
          <a:xfrm>
            <a:off x="264371" y="241943"/>
            <a:ext cx="272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mercantile and </a:t>
            </a:r>
            <a:r>
              <a:rPr lang="en-US" dirty="0" err="1"/>
              <a:t>Proj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60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13B822-983C-D73E-AF59-BA29AA87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8" y="407916"/>
            <a:ext cx="5036100" cy="3558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F4B6A-4036-265E-8595-16959514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0432"/>
            <a:ext cx="5521530" cy="37188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8333AA-28A2-46CB-B03D-6A601417BA88}"/>
              </a:ext>
            </a:extLst>
          </p:cNvPr>
          <p:cNvSpPr/>
          <p:nvPr/>
        </p:nvSpPr>
        <p:spPr>
          <a:xfrm>
            <a:off x="1365662" y="914400"/>
            <a:ext cx="3016333" cy="2671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509C2D-8E27-01F4-25FC-247757BA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3" y="4089322"/>
            <a:ext cx="8076768" cy="26626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77CF9D-0D1A-E1A8-502F-3E4131EA8D10}"/>
              </a:ext>
            </a:extLst>
          </p:cNvPr>
          <p:cNvSpPr/>
          <p:nvPr/>
        </p:nvSpPr>
        <p:spPr>
          <a:xfrm>
            <a:off x="118753" y="6020790"/>
            <a:ext cx="1543792" cy="546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E5F8B-D031-4D76-EA38-C436F8C385AF}"/>
              </a:ext>
            </a:extLst>
          </p:cNvPr>
          <p:cNvSpPr/>
          <p:nvPr/>
        </p:nvSpPr>
        <p:spPr>
          <a:xfrm>
            <a:off x="118753" y="4334494"/>
            <a:ext cx="8076768" cy="190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A1792-33D1-2959-CCA6-6AB39A7164FA}"/>
              </a:ext>
            </a:extLst>
          </p:cNvPr>
          <p:cNvSpPr txBox="1"/>
          <p:nvPr/>
        </p:nvSpPr>
        <p:spPr>
          <a:xfrm>
            <a:off x="8604782" y="4866659"/>
            <a:ext cx="301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parts of data are shown</a:t>
            </a:r>
          </a:p>
        </p:txBody>
      </p:sp>
    </p:spTree>
    <p:extLst>
      <p:ext uri="{BB962C8B-B14F-4D97-AF65-F5344CB8AC3E}">
        <p14:creationId xmlns:p14="http://schemas.microsoft.com/office/powerpoint/2010/main" val="24725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F7AD436-1475-0C02-F979-39F48424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659" y="4392303"/>
            <a:ext cx="2311144" cy="2429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B5961-C7E8-9ED4-8EF4-547898B7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600"/>
            <a:ext cx="10515600" cy="1325563"/>
          </a:xfrm>
        </p:spPr>
        <p:txBody>
          <a:bodyPr/>
          <a:lstStyle/>
          <a:p>
            <a:r>
              <a:rPr lang="en-US" dirty="0"/>
              <a:t>Multiple Tiles Heatmaps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C2A08-A95F-6F0F-8A9D-5E71141FB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6" y="959879"/>
            <a:ext cx="7448551" cy="5800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EFC49-220F-E777-09CB-3D461338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966" y="163451"/>
            <a:ext cx="4352198" cy="2774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13731-9C17-5434-D048-04FF14829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806" y="2388243"/>
            <a:ext cx="2074358" cy="1892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8E48E7-E445-33F7-04DE-F192F751F41B}"/>
              </a:ext>
            </a:extLst>
          </p:cNvPr>
          <p:cNvSpPr/>
          <p:nvPr/>
        </p:nvSpPr>
        <p:spPr>
          <a:xfrm>
            <a:off x="9580880" y="1645920"/>
            <a:ext cx="101600" cy="1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682C9C-885A-D1C2-8855-160863DC2657}"/>
              </a:ext>
            </a:extLst>
          </p:cNvPr>
          <p:cNvCxnSpPr>
            <a:stCxn id="10" idx="0"/>
          </p:cNvCxnSpPr>
          <p:nvPr/>
        </p:nvCxnSpPr>
        <p:spPr>
          <a:xfrm>
            <a:off x="9631680" y="1645920"/>
            <a:ext cx="2336484" cy="742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9076BD-9C2D-6B39-1A99-E15712176378}"/>
              </a:ext>
            </a:extLst>
          </p:cNvPr>
          <p:cNvCxnSpPr/>
          <p:nvPr/>
        </p:nvCxnSpPr>
        <p:spPr>
          <a:xfrm>
            <a:off x="9580880" y="1757680"/>
            <a:ext cx="312926" cy="25228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8AEA860-1DBA-7CC9-6520-A161A38CE8F9}"/>
              </a:ext>
            </a:extLst>
          </p:cNvPr>
          <p:cNvSpPr/>
          <p:nvPr/>
        </p:nvSpPr>
        <p:spPr>
          <a:xfrm>
            <a:off x="10495280" y="5506720"/>
            <a:ext cx="101600" cy="1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A7277B-4130-B196-4CBC-203B2E2D2578}"/>
              </a:ext>
            </a:extLst>
          </p:cNvPr>
          <p:cNvSpPr/>
          <p:nvPr/>
        </p:nvSpPr>
        <p:spPr>
          <a:xfrm>
            <a:off x="4155440" y="1097280"/>
            <a:ext cx="3460526" cy="276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D71D8761-C26C-75A6-995A-D81E24D3BCEE}"/>
              </a:ext>
            </a:extLst>
          </p:cNvPr>
          <p:cNvSpPr/>
          <p:nvPr/>
        </p:nvSpPr>
        <p:spPr>
          <a:xfrm rot="4323847">
            <a:off x="6601277" y="-6471"/>
            <a:ext cx="345704" cy="1534709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42F485-5F0E-AB8E-4141-D1AC62690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120" y="6075565"/>
            <a:ext cx="1213123" cy="6520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163300-7741-3474-D99A-7BE64795CB0D}"/>
              </a:ext>
            </a:extLst>
          </p:cNvPr>
          <p:cNvSpPr txBox="1"/>
          <p:nvPr/>
        </p:nvSpPr>
        <p:spPr>
          <a:xfrm>
            <a:off x="8173122" y="5798566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 Bounding box:</a:t>
            </a:r>
          </a:p>
        </p:txBody>
      </p:sp>
    </p:spTree>
    <p:extLst>
      <p:ext uri="{BB962C8B-B14F-4D97-AF65-F5344CB8AC3E}">
        <p14:creationId xmlns:p14="http://schemas.microsoft.com/office/powerpoint/2010/main" val="1198802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87E0-48E6-88CB-9360-D0B34922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Tiles heatmaps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D548A-FBB0-A142-AACF-4D110674C2C3}"/>
              </a:ext>
            </a:extLst>
          </p:cNvPr>
          <p:cNvSpPr txBox="1"/>
          <p:nvPr/>
        </p:nvSpPr>
        <p:spPr>
          <a:xfrm>
            <a:off x="7569200" y="233680"/>
            <a:ext cx="328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mercantile + </a:t>
            </a:r>
            <a:r>
              <a:rPr lang="en-US" dirty="0" err="1"/>
              <a:t>morecantile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96B13-24C8-FB28-F92A-C3F26426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58" y="2018824"/>
            <a:ext cx="4194742" cy="329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10A55-0AD5-E6FF-50EE-BB14B6779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5643880"/>
            <a:ext cx="7772400" cy="113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9F743-D1BE-E397-3CC1-312B956FE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732" y="2125894"/>
            <a:ext cx="3821211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8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006A83-1E58-E056-ED17-F689B22E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3" y="480612"/>
            <a:ext cx="8771872" cy="6271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4CFE6-8DF0-4BB6-EE00-A82F9A3491EC}"/>
              </a:ext>
            </a:extLst>
          </p:cNvPr>
          <p:cNvSpPr/>
          <p:nvPr/>
        </p:nvSpPr>
        <p:spPr>
          <a:xfrm>
            <a:off x="6096000" y="1232749"/>
            <a:ext cx="2870791" cy="287079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1AEB1-B636-D6E7-711D-2EA266F153B9}"/>
              </a:ext>
            </a:extLst>
          </p:cNvPr>
          <p:cNvSpPr txBox="1"/>
          <p:nvPr/>
        </p:nvSpPr>
        <p:spPr>
          <a:xfrm>
            <a:off x="6969382" y="2483478"/>
            <a:ext cx="11240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）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D8242-DAD4-7319-76B8-82E68CB0949E}"/>
              </a:ext>
            </a:extLst>
          </p:cNvPr>
          <p:cNvSpPr/>
          <p:nvPr/>
        </p:nvSpPr>
        <p:spPr>
          <a:xfrm>
            <a:off x="6096000" y="1232749"/>
            <a:ext cx="361507" cy="361507"/>
          </a:xfrm>
          <a:prstGeom prst="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14C3-94F5-9035-DAB3-B5813D2739AA}"/>
              </a:ext>
            </a:extLst>
          </p:cNvPr>
          <p:cNvSpPr txBox="1"/>
          <p:nvPr/>
        </p:nvSpPr>
        <p:spPr>
          <a:xfrm>
            <a:off x="9096358" y="1195534"/>
            <a:ext cx="6912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Grid cell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DDE3C-0FBE-8280-64D0-00C827601B2B}"/>
              </a:ext>
            </a:extLst>
          </p:cNvPr>
          <p:cNvSpPr txBox="1"/>
          <p:nvPr/>
        </p:nvSpPr>
        <p:spPr>
          <a:xfrm>
            <a:off x="5837305" y="710838"/>
            <a:ext cx="10596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Grid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A7E865-00FD-7869-8B94-0BDF4FC19444}"/>
              </a:ext>
            </a:extLst>
          </p:cNvPr>
          <p:cNvCxnSpPr/>
          <p:nvPr/>
        </p:nvCxnSpPr>
        <p:spPr>
          <a:xfrm flipH="1">
            <a:off x="6276753" y="1126424"/>
            <a:ext cx="180754" cy="28707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1512B38-CFCA-8CFD-8E4C-95BFF6E7D697}"/>
              </a:ext>
            </a:extLst>
          </p:cNvPr>
          <p:cNvSpPr/>
          <p:nvPr/>
        </p:nvSpPr>
        <p:spPr>
          <a:xfrm>
            <a:off x="9568298" y="1269963"/>
            <a:ext cx="318976" cy="287079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C304A-21C8-877E-E8C0-28C9A2DB5A41}"/>
              </a:ext>
            </a:extLst>
          </p:cNvPr>
          <p:cNvSpPr txBox="1"/>
          <p:nvPr/>
        </p:nvSpPr>
        <p:spPr>
          <a:xfrm>
            <a:off x="9734730" y="2206479"/>
            <a:ext cx="245727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number of grid cell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Tile width/height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256*256 / 512*512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87E45-7370-A583-B5D4-B8077D7E4264}"/>
              </a:ext>
            </a:extLst>
          </p:cNvPr>
          <p:cNvSpPr txBox="1"/>
          <p:nvPr/>
        </p:nvSpPr>
        <p:spPr>
          <a:xfrm>
            <a:off x="9910665" y="1839506"/>
            <a:ext cx="23209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(Grid cell -&gt; pixel cell)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6C44E-7E56-D6BA-EABB-4CA2DA5BA0C8}"/>
              </a:ext>
            </a:extLst>
          </p:cNvPr>
          <p:cNvSpPr txBox="1"/>
          <p:nvPr/>
        </p:nvSpPr>
        <p:spPr>
          <a:xfrm>
            <a:off x="5444754" y="6396995"/>
            <a:ext cx="667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https://</a:t>
            </a:r>
            <a:r>
              <a:rPr lang="en-US" dirty="0" err="1"/>
              <a:t>docs.ogc.org</a:t>
            </a:r>
            <a:r>
              <a:rPr lang="en-US" dirty="0"/>
              <a:t>/is/17-083r4/17-083r4.html#toc15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6582CB-94C0-C4C5-0E5F-BF9B49F97507}"/>
              </a:ext>
            </a:extLst>
          </p:cNvPr>
          <p:cNvSpPr/>
          <p:nvPr/>
        </p:nvSpPr>
        <p:spPr>
          <a:xfrm>
            <a:off x="8601005" y="1232749"/>
            <a:ext cx="361507" cy="361507"/>
          </a:xfrm>
          <a:prstGeom prst="rect">
            <a:avLst/>
          </a:prstGeom>
          <a:solidFill>
            <a:schemeClr val="bg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848E9-2595-8FD9-E71E-B8154C50810D}"/>
              </a:ext>
            </a:extLst>
          </p:cNvPr>
          <p:cNvSpPr txBox="1"/>
          <p:nvPr/>
        </p:nvSpPr>
        <p:spPr>
          <a:xfrm>
            <a:off x="5176029" y="2160312"/>
            <a:ext cx="950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Matrix width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8FFB422E-FD09-9B90-F6F4-77C3EF75F2E3}"/>
              </a:ext>
            </a:extLst>
          </p:cNvPr>
          <p:cNvSpPr/>
          <p:nvPr/>
        </p:nvSpPr>
        <p:spPr>
          <a:xfrm>
            <a:off x="4857053" y="557581"/>
            <a:ext cx="318976" cy="393999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1022D5B-3808-85F6-8C7D-62FC39BE1DB5}"/>
              </a:ext>
            </a:extLst>
          </p:cNvPr>
          <p:cNvSpPr/>
          <p:nvPr/>
        </p:nvSpPr>
        <p:spPr>
          <a:xfrm rot="16200000">
            <a:off x="945973" y="192479"/>
            <a:ext cx="64712" cy="531367"/>
          </a:xfrm>
          <a:prstGeom prst="rightBrace">
            <a:avLst>
              <a:gd name="adj1" fmla="val 30531"/>
              <a:gd name="adj2" fmla="val 55459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BFAF4-8C15-05C4-5FA6-9826A887ACC3}"/>
              </a:ext>
            </a:extLst>
          </p:cNvPr>
          <p:cNvSpPr txBox="1"/>
          <p:nvPr/>
        </p:nvSpPr>
        <p:spPr>
          <a:xfrm>
            <a:off x="519223" y="47782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Tile width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4FA1DB4-A4A7-BAE3-6903-07B6A82100AD}"/>
              </a:ext>
            </a:extLst>
          </p:cNvPr>
          <p:cNvSpPr/>
          <p:nvPr/>
        </p:nvSpPr>
        <p:spPr>
          <a:xfrm>
            <a:off x="9027085" y="1232749"/>
            <a:ext cx="137704" cy="3615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1822F533-A0CC-B631-A919-476DF05830EF}"/>
              </a:ext>
            </a:extLst>
          </p:cNvPr>
          <p:cNvSpPr/>
          <p:nvPr/>
        </p:nvSpPr>
        <p:spPr>
          <a:xfrm rot="16200000">
            <a:off x="6223526" y="908859"/>
            <a:ext cx="150639" cy="438529"/>
          </a:xfrm>
          <a:prstGeom prst="righ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1587AC4-6A33-FEF6-46AD-B3730CA67F76}"/>
              </a:ext>
            </a:extLst>
          </p:cNvPr>
          <p:cNvSpPr/>
          <p:nvPr/>
        </p:nvSpPr>
        <p:spPr>
          <a:xfrm rot="16200000">
            <a:off x="7398262" y="-866130"/>
            <a:ext cx="299466" cy="2958181"/>
          </a:xfrm>
          <a:prstGeom prst="rightBrace">
            <a:avLst>
              <a:gd name="adj1" fmla="val 45395"/>
              <a:gd name="adj2" fmla="val 49637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2187A-6A20-7860-272E-00E883FE4232}"/>
              </a:ext>
            </a:extLst>
          </p:cNvPr>
          <p:cNvSpPr txBox="1"/>
          <p:nvPr/>
        </p:nvSpPr>
        <p:spPr>
          <a:xfrm>
            <a:off x="7012362" y="111280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Tile Span (Tile size)</a:t>
            </a:r>
          </a:p>
        </p:txBody>
      </p:sp>
    </p:spTree>
    <p:extLst>
      <p:ext uri="{BB962C8B-B14F-4D97-AF65-F5344CB8AC3E}">
        <p14:creationId xmlns:p14="http://schemas.microsoft.com/office/powerpoint/2010/main" val="46262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BB49B6-52E6-F120-D56F-04AC77E7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350"/>
            <a:ext cx="5008880" cy="2936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F6A21-3394-AFBD-4DD9-31D472F3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840"/>
            <a:ext cx="10515600" cy="1325563"/>
          </a:xfrm>
        </p:spPr>
        <p:txBody>
          <a:bodyPr/>
          <a:lstStyle/>
          <a:p>
            <a:r>
              <a:rPr lang="en-US" dirty="0"/>
              <a:t>Projection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3289D-2B4C-FF9B-4D5A-D133C123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325"/>
            <a:ext cx="5567680" cy="235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B2034-00E8-6F6F-4AE4-AC399D5E7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01325"/>
            <a:ext cx="7772400" cy="5556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F05BB-3E85-1490-51E1-1E657943B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856" y="62280"/>
            <a:ext cx="2311144" cy="24293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F67FC5-1015-C6FD-0ED4-BBA546E1B496}"/>
              </a:ext>
            </a:extLst>
          </p:cNvPr>
          <p:cNvSpPr/>
          <p:nvPr/>
        </p:nvSpPr>
        <p:spPr>
          <a:xfrm>
            <a:off x="10819637" y="1085257"/>
            <a:ext cx="101600" cy="111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68C01-8239-BBDB-B74D-A7C25033B47A}"/>
              </a:ext>
            </a:extLst>
          </p:cNvPr>
          <p:cNvSpPr txBox="1"/>
          <p:nvPr/>
        </p:nvSpPr>
        <p:spPr>
          <a:xfrm>
            <a:off x="177800" y="131751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WTK: Rectangular -&gt; Polygon -&gt; Rectangular</a:t>
            </a:r>
          </a:p>
        </p:txBody>
      </p:sp>
    </p:spTree>
    <p:extLst>
      <p:ext uri="{BB962C8B-B14F-4D97-AF65-F5344CB8AC3E}">
        <p14:creationId xmlns:p14="http://schemas.microsoft.com/office/powerpoint/2010/main" val="2483877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2CA3A-2044-A9D1-C960-DDDE82EE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Get all tiles within the ROI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1444D-328C-A5B8-4FE2-76EC8433219C}"/>
              </a:ext>
            </a:extLst>
          </p:cNvPr>
          <p:cNvSpPr txBox="1"/>
          <p:nvPr/>
        </p:nvSpPr>
        <p:spPr>
          <a:xfrm>
            <a:off x="457200" y="2001520"/>
            <a:ext cx="289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all tiles at this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46E3A-C45D-AB25-2C72-F9CBBC2F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695539"/>
            <a:ext cx="7772400" cy="69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F0138-DE0C-3F38-AD38-666C7D6D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0" y="2990356"/>
            <a:ext cx="3459480" cy="3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4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5602-4561-07DF-5C82-BD9CEA6B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48" y="64659"/>
            <a:ext cx="5745480" cy="1104779"/>
          </a:xfrm>
        </p:spPr>
        <p:txBody>
          <a:bodyPr>
            <a:normAutofit/>
          </a:bodyPr>
          <a:lstStyle/>
          <a:p>
            <a:r>
              <a:rPr lang="en-US" dirty="0"/>
              <a:t>Meeting (8/14/2024)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75ECB-2F8D-5BC9-77B6-30EF1D84E149}"/>
              </a:ext>
            </a:extLst>
          </p:cNvPr>
          <p:cNvSpPr txBox="1"/>
          <p:nvPr/>
        </p:nvSpPr>
        <p:spPr>
          <a:xfrm>
            <a:off x="907117" y="1399203"/>
            <a:ext cx="2982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BBOX transformation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3DE411-F509-15A6-1165-DAC779799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128"/>
              </p:ext>
            </p:extLst>
          </p:nvPr>
        </p:nvGraphicFramePr>
        <p:xfrm>
          <a:off x="1187175" y="2301572"/>
          <a:ext cx="2758662" cy="2449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554">
                  <a:extLst>
                    <a:ext uri="{9D8B030D-6E8A-4147-A177-3AD203B41FA5}">
                      <a16:colId xmlns:a16="http://schemas.microsoft.com/office/drawing/2014/main" val="3738003072"/>
                    </a:ext>
                  </a:extLst>
                </a:gridCol>
                <a:gridCol w="919554">
                  <a:extLst>
                    <a:ext uri="{9D8B030D-6E8A-4147-A177-3AD203B41FA5}">
                      <a16:colId xmlns:a16="http://schemas.microsoft.com/office/drawing/2014/main" val="159233037"/>
                    </a:ext>
                  </a:extLst>
                </a:gridCol>
                <a:gridCol w="919554">
                  <a:extLst>
                    <a:ext uri="{9D8B030D-6E8A-4147-A177-3AD203B41FA5}">
                      <a16:colId xmlns:a16="http://schemas.microsoft.com/office/drawing/2014/main" val="2812707725"/>
                    </a:ext>
                  </a:extLst>
                </a:gridCol>
              </a:tblGrid>
              <a:tr h="816444"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xmin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ymax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xmax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ymax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99260184"/>
                  </a:ext>
                </a:extLst>
              </a:tr>
              <a:tr h="8164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6667844"/>
                  </a:ext>
                </a:extLst>
              </a:tr>
              <a:tr h="816444"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xmin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ymin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xmin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ymax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88469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639FDFB-B3D8-6743-4522-0FD20D14D389}"/>
              </a:ext>
            </a:extLst>
          </p:cNvPr>
          <p:cNvSpPr/>
          <p:nvPr/>
        </p:nvSpPr>
        <p:spPr>
          <a:xfrm>
            <a:off x="2097157" y="3110948"/>
            <a:ext cx="924339" cy="834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DC2613-8BCB-051E-71B1-5F4CFC1452D6}"/>
              </a:ext>
            </a:extLst>
          </p:cNvPr>
          <p:cNvCxnSpPr>
            <a:cxnSpLocks/>
          </p:cNvCxnSpPr>
          <p:nvPr/>
        </p:nvCxnSpPr>
        <p:spPr>
          <a:xfrm>
            <a:off x="2840593" y="3426183"/>
            <a:ext cx="1151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DF7E85-8E95-0D9E-E7D0-C48DB70FB9AD}"/>
              </a:ext>
            </a:extLst>
          </p:cNvPr>
          <p:cNvSpPr txBox="1"/>
          <p:nvPr/>
        </p:nvSpPr>
        <p:spPr>
          <a:xfrm>
            <a:off x="3992218" y="322994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single tile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8C8594-631F-E2DB-639E-1D40B82533F6}"/>
              </a:ext>
            </a:extLst>
          </p:cNvPr>
          <p:cNvSpPr/>
          <p:nvPr/>
        </p:nvSpPr>
        <p:spPr>
          <a:xfrm>
            <a:off x="2047462" y="3886201"/>
            <a:ext cx="109330" cy="109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EEE034-30E3-9852-823B-D180163A27D9}"/>
              </a:ext>
            </a:extLst>
          </p:cNvPr>
          <p:cNvSpPr/>
          <p:nvPr/>
        </p:nvSpPr>
        <p:spPr>
          <a:xfrm>
            <a:off x="2965175" y="3879577"/>
            <a:ext cx="109330" cy="109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E4CB89-2E33-C589-03E1-DD74B290D473}"/>
              </a:ext>
            </a:extLst>
          </p:cNvPr>
          <p:cNvSpPr/>
          <p:nvPr/>
        </p:nvSpPr>
        <p:spPr>
          <a:xfrm>
            <a:off x="2050776" y="3054627"/>
            <a:ext cx="109330" cy="109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14C95A-7603-808B-1A2F-969294FB24CB}"/>
              </a:ext>
            </a:extLst>
          </p:cNvPr>
          <p:cNvSpPr/>
          <p:nvPr/>
        </p:nvSpPr>
        <p:spPr>
          <a:xfrm>
            <a:off x="2965174" y="3054626"/>
            <a:ext cx="109330" cy="109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BC0D2A6-C1A3-AE8E-24CE-DBE7B115A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30084"/>
              </p:ext>
            </p:extLst>
          </p:nvPr>
        </p:nvGraphicFramePr>
        <p:xfrm>
          <a:off x="6685164" y="1399203"/>
          <a:ext cx="5092705" cy="3896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556">
                  <a:extLst>
                    <a:ext uri="{9D8B030D-6E8A-4147-A177-3AD203B41FA5}">
                      <a16:colId xmlns:a16="http://schemas.microsoft.com/office/drawing/2014/main" val="875757468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132899031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094888313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2254894350"/>
                    </a:ext>
                  </a:extLst>
                </a:gridCol>
                <a:gridCol w="947309">
                  <a:extLst>
                    <a:ext uri="{9D8B030D-6E8A-4147-A177-3AD203B41FA5}">
                      <a16:colId xmlns:a16="http://schemas.microsoft.com/office/drawing/2014/main" val="4008660422"/>
                    </a:ext>
                  </a:extLst>
                </a:gridCol>
              </a:tblGrid>
              <a:tr h="7930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3090680"/>
                  </a:ext>
                </a:extLst>
              </a:tr>
              <a:tr h="6220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2359234"/>
                  </a:ext>
                </a:extLst>
              </a:tr>
              <a:tr h="10887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2208001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805274"/>
                  </a:ext>
                </a:extLst>
              </a:tr>
              <a:tr h="7930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016145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15A933D8-D94E-8B68-4EC4-B6EB1B8BBA5D}"/>
              </a:ext>
            </a:extLst>
          </p:cNvPr>
          <p:cNvSpPr/>
          <p:nvPr/>
        </p:nvSpPr>
        <p:spPr>
          <a:xfrm>
            <a:off x="8470562" y="2133598"/>
            <a:ext cx="109330" cy="109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5260A0-AA90-9BE0-C23E-6EC5C55789FB}"/>
              </a:ext>
            </a:extLst>
          </p:cNvPr>
          <p:cNvSpPr/>
          <p:nvPr/>
        </p:nvSpPr>
        <p:spPr>
          <a:xfrm>
            <a:off x="7490564" y="3727170"/>
            <a:ext cx="109330" cy="109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8BD3FF-831E-71E1-D88C-017674C76F06}"/>
              </a:ext>
            </a:extLst>
          </p:cNvPr>
          <p:cNvSpPr/>
          <p:nvPr/>
        </p:nvSpPr>
        <p:spPr>
          <a:xfrm>
            <a:off x="9795558" y="4454713"/>
            <a:ext cx="109330" cy="109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1C466E-D5F5-7951-5C05-48567E362819}"/>
              </a:ext>
            </a:extLst>
          </p:cNvPr>
          <p:cNvSpPr/>
          <p:nvPr/>
        </p:nvSpPr>
        <p:spPr>
          <a:xfrm>
            <a:off x="10782405" y="2766610"/>
            <a:ext cx="109330" cy="1093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799455-B69D-07C9-AD23-092C949BFC2B}"/>
              </a:ext>
            </a:extLst>
          </p:cNvPr>
          <p:cNvCxnSpPr>
            <a:cxnSpLocks/>
            <a:stCxn id="17" idx="3"/>
            <a:endCxn id="18" idx="7"/>
          </p:cNvCxnSpPr>
          <p:nvPr/>
        </p:nvCxnSpPr>
        <p:spPr>
          <a:xfrm flipH="1">
            <a:off x="7583883" y="2226917"/>
            <a:ext cx="902690" cy="1516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D34A03-6668-CB5A-600B-BAB2F1745E6C}"/>
              </a:ext>
            </a:extLst>
          </p:cNvPr>
          <p:cNvCxnSpPr>
            <a:cxnSpLocks/>
            <a:stCxn id="17" idx="5"/>
            <a:endCxn id="20" idx="1"/>
          </p:cNvCxnSpPr>
          <p:nvPr/>
        </p:nvCxnSpPr>
        <p:spPr>
          <a:xfrm>
            <a:off x="8563881" y="2226917"/>
            <a:ext cx="2234535" cy="555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3B7107-00A3-4BBD-8B03-CD2B42E2634E}"/>
              </a:ext>
            </a:extLst>
          </p:cNvPr>
          <p:cNvCxnSpPr>
            <a:stCxn id="18" idx="5"/>
            <a:endCxn id="19" idx="1"/>
          </p:cNvCxnSpPr>
          <p:nvPr/>
        </p:nvCxnSpPr>
        <p:spPr>
          <a:xfrm>
            <a:off x="7583883" y="3820489"/>
            <a:ext cx="2227686" cy="6502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85CB04-CB3A-E34E-31FC-33FE0E4A2D6B}"/>
              </a:ext>
            </a:extLst>
          </p:cNvPr>
          <p:cNvCxnSpPr>
            <a:cxnSpLocks/>
            <a:stCxn id="19" idx="7"/>
            <a:endCxn id="20" idx="3"/>
          </p:cNvCxnSpPr>
          <p:nvPr/>
        </p:nvCxnSpPr>
        <p:spPr>
          <a:xfrm flipV="1">
            <a:off x="9888877" y="2859929"/>
            <a:ext cx="909539" cy="1610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A6FA87-0066-7AB9-DBCE-71DE4EFC8382}"/>
              </a:ext>
            </a:extLst>
          </p:cNvPr>
          <p:cNvSpPr txBox="1"/>
          <p:nvPr/>
        </p:nvSpPr>
        <p:spPr>
          <a:xfrm>
            <a:off x="2055773" y="391701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BF3B13-4CD5-555E-81F5-E44C6F9FDB9F}"/>
              </a:ext>
            </a:extLst>
          </p:cNvPr>
          <p:cNvSpPr txBox="1"/>
          <p:nvPr/>
        </p:nvSpPr>
        <p:spPr>
          <a:xfrm>
            <a:off x="2661698" y="279462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52019A-1172-F963-5B3A-8962DA22A918}"/>
              </a:ext>
            </a:extLst>
          </p:cNvPr>
          <p:cNvSpPr txBox="1"/>
          <p:nvPr/>
        </p:nvSpPr>
        <p:spPr>
          <a:xfrm>
            <a:off x="2705090" y="391771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③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0FFDD-565F-2165-6033-7FDCBBD7F20D}"/>
              </a:ext>
            </a:extLst>
          </p:cNvPr>
          <p:cNvSpPr txBox="1"/>
          <p:nvPr/>
        </p:nvSpPr>
        <p:spPr>
          <a:xfrm>
            <a:off x="2081497" y="279462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④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D42BC-2ED3-8729-89A2-305EA57762C7}"/>
              </a:ext>
            </a:extLst>
          </p:cNvPr>
          <p:cNvSpPr txBox="1"/>
          <p:nvPr/>
        </p:nvSpPr>
        <p:spPr>
          <a:xfrm>
            <a:off x="8497499" y="187162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11E060-56B8-8BB1-B91E-C5B17E78AB46}"/>
              </a:ext>
            </a:extLst>
          </p:cNvPr>
          <p:cNvSpPr txBox="1"/>
          <p:nvPr/>
        </p:nvSpPr>
        <p:spPr>
          <a:xfrm>
            <a:off x="9846968" y="460899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F4E956-0971-AC23-2825-76B39A827A41}"/>
              </a:ext>
            </a:extLst>
          </p:cNvPr>
          <p:cNvSpPr txBox="1"/>
          <p:nvPr/>
        </p:nvSpPr>
        <p:spPr>
          <a:xfrm>
            <a:off x="7238670" y="379228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③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0F767F-81CF-589F-FF89-70F6448A4B88}"/>
              </a:ext>
            </a:extLst>
          </p:cNvPr>
          <p:cNvSpPr txBox="1"/>
          <p:nvPr/>
        </p:nvSpPr>
        <p:spPr>
          <a:xfrm>
            <a:off x="10924732" y="268529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④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BD2A67DF-B6F0-245D-EA7E-838716C89474}"/>
              </a:ext>
            </a:extLst>
          </p:cNvPr>
          <p:cNvSpPr/>
          <p:nvPr/>
        </p:nvSpPr>
        <p:spPr>
          <a:xfrm>
            <a:off x="4648007" y="5642043"/>
            <a:ext cx="2037157" cy="5447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D0D11D-E64A-2033-674B-B653D7E8026E}"/>
              </a:ext>
            </a:extLst>
          </p:cNvPr>
          <p:cNvSpPr txBox="1"/>
          <p:nvPr/>
        </p:nvSpPr>
        <p:spPr>
          <a:xfrm>
            <a:off x="2509736" y="575877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EPSG: 4326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D73B73-51AE-571C-6481-4A74CBADF267}"/>
              </a:ext>
            </a:extLst>
          </p:cNvPr>
          <p:cNvSpPr txBox="1"/>
          <p:nvPr/>
        </p:nvSpPr>
        <p:spPr>
          <a:xfrm>
            <a:off x="7540408" y="568831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EPSG: 3413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FCCE9A-73BB-0AF6-1541-0CFFBE43CA24}"/>
              </a:ext>
            </a:extLst>
          </p:cNvPr>
          <p:cNvSpPr txBox="1"/>
          <p:nvPr/>
        </p:nvSpPr>
        <p:spPr>
          <a:xfrm>
            <a:off x="9290521" y="148591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BBOX -&gt; Polygon shape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4FA7A7-6FA2-4233-C095-CFA6BB00C6FC}"/>
              </a:ext>
            </a:extLst>
          </p:cNvPr>
          <p:cNvSpPr txBox="1"/>
          <p:nvPr/>
        </p:nvSpPr>
        <p:spPr>
          <a:xfrm>
            <a:off x="9408160" y="711200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WKT: Arc</a:t>
            </a:r>
          </a:p>
        </p:txBody>
      </p:sp>
    </p:spTree>
    <p:extLst>
      <p:ext uri="{BB962C8B-B14F-4D97-AF65-F5344CB8AC3E}">
        <p14:creationId xmlns:p14="http://schemas.microsoft.com/office/powerpoint/2010/main" val="2565608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6B9DA6B-265C-D566-04C6-6C9C37C7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1" y="0"/>
            <a:ext cx="10515600" cy="1325563"/>
          </a:xfrm>
        </p:spPr>
        <p:txBody>
          <a:bodyPr/>
          <a:lstStyle/>
          <a:p>
            <a:r>
              <a:rPr lang="en-US" dirty="0"/>
              <a:t>Meeting (8/20/2024)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B39A9-A151-E8A0-8453-D1CA38FBD3CB}"/>
              </a:ext>
            </a:extLst>
          </p:cNvPr>
          <p:cNvSpPr txBox="1"/>
          <p:nvPr/>
        </p:nvSpPr>
        <p:spPr>
          <a:xfrm>
            <a:off x="349321" y="1643866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Import all of the data into database (polygon-based, EPSG: 3413)</a:t>
            </a:r>
          </a:p>
          <a:p>
            <a:pPr marL="342900" indent="-342900">
              <a:buAutoNum type="arabicPeriod"/>
            </a:pPr>
            <a:r>
              <a:rPr lang="en-US" sz="2400" dirty="0"/>
              <a:t>Add spatial index 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FFCE2F-BAC6-3199-0FCA-48266E34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3017941"/>
            <a:ext cx="3459480" cy="3636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2F9AC4-B824-8233-BD89-28866426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25" y="2257567"/>
            <a:ext cx="5745215" cy="439672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834105-0EFD-AFF1-C51F-4798E6825250}"/>
              </a:ext>
            </a:extLst>
          </p:cNvPr>
          <p:cNvCxnSpPr>
            <a:cxnSpLocks/>
          </p:cNvCxnSpPr>
          <p:nvPr/>
        </p:nvCxnSpPr>
        <p:spPr>
          <a:xfrm flipV="1">
            <a:off x="4056993" y="3615559"/>
            <a:ext cx="4120055" cy="935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84F7C6-2806-4FE4-3D29-A62D0CDCE0AA}"/>
              </a:ext>
            </a:extLst>
          </p:cNvPr>
          <p:cNvCxnSpPr>
            <a:cxnSpLocks/>
          </p:cNvCxnSpPr>
          <p:nvPr/>
        </p:nvCxnSpPr>
        <p:spPr>
          <a:xfrm>
            <a:off x="4056993" y="5249075"/>
            <a:ext cx="4120055" cy="321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CF4449-D5CF-2610-542B-EFF0BF41D3B8}"/>
              </a:ext>
            </a:extLst>
          </p:cNvPr>
          <p:cNvCxnSpPr>
            <a:cxnSpLocks/>
          </p:cNvCxnSpPr>
          <p:nvPr/>
        </p:nvCxnSpPr>
        <p:spPr>
          <a:xfrm flipV="1">
            <a:off x="4955281" y="3615559"/>
            <a:ext cx="5293124" cy="935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6B085-2E08-AEAB-DF3D-503FB8623A90}"/>
              </a:ext>
            </a:extLst>
          </p:cNvPr>
          <p:cNvCxnSpPr/>
          <p:nvPr/>
        </p:nvCxnSpPr>
        <p:spPr>
          <a:xfrm>
            <a:off x="4958080" y="5249075"/>
            <a:ext cx="5276427" cy="321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91C811-D655-9AAA-56BF-F3C7800BC4BC}"/>
              </a:ext>
            </a:extLst>
          </p:cNvPr>
          <p:cNvSpPr txBox="1"/>
          <p:nvPr/>
        </p:nvSpPr>
        <p:spPr>
          <a:xfrm>
            <a:off x="54260" y="6284955"/>
            <a:ext cx="323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119,124,921 Records in Alaska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1CB4D5-65B3-D2E5-18ED-1B7F8038DC27}"/>
              </a:ext>
            </a:extLst>
          </p:cNvPr>
          <p:cNvSpPr txBox="1"/>
          <p:nvPr/>
        </p:nvSpPr>
        <p:spPr>
          <a:xfrm>
            <a:off x="369442" y="591562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43,000,000</a:t>
            </a:r>
          </a:p>
        </p:txBody>
      </p:sp>
    </p:spTree>
    <p:extLst>
      <p:ext uri="{BB962C8B-B14F-4D97-AF65-F5344CB8AC3E}">
        <p14:creationId xmlns:p14="http://schemas.microsoft.com/office/powerpoint/2010/main" val="3904229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88EFD-C783-7A9E-0409-3176FD4C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99138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BE26F-2306-8664-08B1-FF91DD149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6" r="24728" b="40718"/>
          <a:stretch/>
        </p:blipFill>
        <p:spPr>
          <a:xfrm>
            <a:off x="104611" y="0"/>
            <a:ext cx="6265115" cy="4706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7A64F-17A4-6D58-E5F1-51A985CBC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8"/>
          <a:stretch/>
        </p:blipFill>
        <p:spPr>
          <a:xfrm>
            <a:off x="0" y="4888992"/>
            <a:ext cx="7203992" cy="19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1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7C6F-3629-4325-A387-65EE02F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(8/27/2024)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42B2E7-0344-B383-3F58-6A2F20CFD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Spatial index</a:t>
            </a:r>
          </a:p>
          <a:p>
            <a:r>
              <a:rPr lang="en-US" dirty="0"/>
              <a:t>Heatmap border effect</a:t>
            </a:r>
          </a:p>
          <a:p>
            <a:r>
              <a:rPr lang="en-US" dirty="0"/>
              <a:t>Color schema ( heatmap value range)</a:t>
            </a:r>
          </a:p>
          <a:p>
            <a:r>
              <a:rPr lang="en-US" dirty="0" err="1"/>
              <a:t>Scalibility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7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7A0137-E9D6-AE1F-34ED-67C90F5D8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419791"/>
              </p:ext>
            </p:extLst>
          </p:nvPr>
        </p:nvGraphicFramePr>
        <p:xfrm>
          <a:off x="576550" y="1326615"/>
          <a:ext cx="11038899" cy="420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1397">
                  <a:extLst>
                    <a:ext uri="{9D8B030D-6E8A-4147-A177-3AD203B41FA5}">
                      <a16:colId xmlns:a16="http://schemas.microsoft.com/office/drawing/2014/main" val="3194513326"/>
                    </a:ext>
                  </a:extLst>
                </a:gridCol>
                <a:gridCol w="2093205">
                  <a:extLst>
                    <a:ext uri="{9D8B030D-6E8A-4147-A177-3AD203B41FA5}">
                      <a16:colId xmlns:a16="http://schemas.microsoft.com/office/drawing/2014/main" val="3709933296"/>
                    </a:ext>
                  </a:extLst>
                </a:gridCol>
                <a:gridCol w="2159306">
                  <a:extLst>
                    <a:ext uri="{9D8B030D-6E8A-4147-A177-3AD203B41FA5}">
                      <a16:colId xmlns:a16="http://schemas.microsoft.com/office/drawing/2014/main" val="1571494653"/>
                    </a:ext>
                  </a:extLst>
                </a:gridCol>
                <a:gridCol w="2401677">
                  <a:extLst>
                    <a:ext uri="{9D8B030D-6E8A-4147-A177-3AD203B41FA5}">
                      <a16:colId xmlns:a16="http://schemas.microsoft.com/office/drawing/2014/main" val="702725053"/>
                    </a:ext>
                  </a:extLst>
                </a:gridCol>
                <a:gridCol w="2383314">
                  <a:extLst>
                    <a:ext uri="{9D8B030D-6E8A-4147-A177-3AD203B41FA5}">
                      <a16:colId xmlns:a16="http://schemas.microsoft.com/office/drawing/2014/main" val="451873153"/>
                    </a:ext>
                  </a:extLst>
                </a:gridCol>
              </a:tblGrid>
              <a:tr h="7007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vacuum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809436"/>
                  </a:ext>
                </a:extLst>
              </a:tr>
              <a:tr h="700795">
                <a:tc>
                  <a:txBody>
                    <a:bodyPr/>
                    <a:lstStyle/>
                    <a:p>
                      <a:r>
                        <a:rPr lang="en-US" dirty="0"/>
                        <a:t>Polygon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~800s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671836"/>
                  </a:ext>
                </a:extLst>
              </a:tr>
              <a:tr h="700795">
                <a:tc>
                  <a:txBody>
                    <a:bodyPr/>
                    <a:lstStyle/>
                    <a:p>
                      <a:r>
                        <a:rPr lang="en-US" dirty="0"/>
                        <a:t>Polygon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~800s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208182"/>
                  </a:ext>
                </a:extLst>
              </a:tr>
              <a:tr h="700795">
                <a:tc>
                  <a:txBody>
                    <a:bodyPr/>
                    <a:lstStyle/>
                    <a:p>
                      <a:r>
                        <a:rPr lang="en-US" dirty="0"/>
                        <a:t>Polygon +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376GB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~1200s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03257"/>
                  </a:ext>
                </a:extLst>
              </a:tr>
              <a:tr h="700795"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376GB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415750"/>
                  </a:ext>
                </a:extLst>
              </a:tr>
              <a:tr h="700795"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2~12s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67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995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1407C1-0C0D-A55A-9CBA-71EB9767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9" y="906291"/>
            <a:ext cx="11415821" cy="31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19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909F1A-F67F-6C89-6832-676BF27BCCCF}"/>
              </a:ext>
            </a:extLst>
          </p:cNvPr>
          <p:cNvSpPr txBox="1"/>
          <p:nvPr/>
        </p:nvSpPr>
        <p:spPr>
          <a:xfrm>
            <a:off x="462342" y="843528"/>
            <a:ext cx="109111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Menlo" panose="020B0609030804020204" pitchFamily="49" charset="0"/>
              </a:rPr>
              <a:t>Tile(x=128, y=109, z=10)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1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--------------The bounding box of this location is: -157.5, 70.6640625, -157.32421875, 70.83984375-----------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POLYGON ((-157.5 70.6640625, -157.5 70.83984375, -157.32421875 70.83984375, -157.32421875 70.6640625, -157.5 70.6640625))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-----------------------The reprojected </a:t>
            </a:r>
            <a:r>
              <a:rPr lang="en-US" b="0" i="0" dirty="0" err="1">
                <a:effectLst/>
                <a:latin typeface="Menlo" panose="020B0609030804020204" pitchFamily="49" charset="0"/>
              </a:rPr>
              <a:t>bbox</a:t>
            </a:r>
            <a:r>
              <a:rPr lang="en-US" b="0" i="0" dirty="0">
                <a:effectLst/>
                <a:latin typeface="Menlo" panose="020B0609030804020204" pitchFamily="49" charset="0"/>
              </a:rPr>
              <a:t> is :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POLYGON ((-1953003.2380809318 808960.4285716926, -1934925.0124102354 801472.1823152486, -1937374.7882867341 795532.1441568835, -1955475.9024936033 802964.8919575055, -1953003.2380809318 808960.4285716926))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------------------The query is:-------------- </a:t>
            </a:r>
          </a:p>
          <a:p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centroidx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centroidy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geom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FROM alaska_all_3413 polygons </a:t>
            </a:r>
          </a:p>
          <a:p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WHERE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ST_within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ST_centroid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polygons.geom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ST_GeomFromText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('POLYGON ((-1953003.2380809318 808960.4285716926, -1934925.0124102354 801472.1823152486, -1937374.7882867341 795532.1441568835, -1955475.9024936033 802964.8919575055, -1953003.2380809318 808960.4285716926))', 3413))</a:t>
            </a:r>
            <a:r>
              <a:rPr lang="en-US" b="0" i="0" dirty="0"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Extracting polygon data from database...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---------------Data Extracted! The runtime of getting data from database is </a:t>
            </a:r>
            <a:r>
              <a:rPr lang="en-US" b="0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830.5624363422394</a:t>
            </a:r>
            <a:r>
              <a:rPr lang="en-US" b="0" i="0" dirty="0">
                <a:effectLst/>
                <a:latin typeface="Menlo" panose="020B0609030804020204" pitchFamily="49" charset="0"/>
              </a:rPr>
              <a:t>-------------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Creating heatmap...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545DF-7901-EDF8-DC9C-B3ABCA6B2B24}"/>
              </a:ext>
            </a:extLst>
          </p:cNvPr>
          <p:cNvSpPr txBox="1"/>
          <p:nvPr/>
        </p:nvSpPr>
        <p:spPr>
          <a:xfrm>
            <a:off x="462342" y="176246"/>
            <a:ext cx="3112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With spatial index</a:t>
            </a:r>
          </a:p>
        </p:txBody>
      </p:sp>
    </p:spTree>
    <p:extLst>
      <p:ext uri="{BB962C8B-B14F-4D97-AF65-F5344CB8AC3E}">
        <p14:creationId xmlns:p14="http://schemas.microsoft.com/office/powerpoint/2010/main" val="3706751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AF00A-7409-4029-B4A7-4ADABE50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9" y="1492839"/>
            <a:ext cx="11421111" cy="28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8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5B9CC-84B1-3AB7-0F0A-919D1AE9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1307"/>
            <a:ext cx="7772400" cy="529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72D29-42E9-3BBC-1390-8132B1657706}"/>
              </a:ext>
            </a:extLst>
          </p:cNvPr>
          <p:cNvSpPr txBox="1"/>
          <p:nvPr/>
        </p:nvSpPr>
        <p:spPr>
          <a:xfrm>
            <a:off x="277402" y="113016"/>
            <a:ext cx="567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Tile Size /Matrix Size Calculation</a:t>
            </a:r>
          </a:p>
        </p:txBody>
      </p:sp>
    </p:spTree>
    <p:extLst>
      <p:ext uri="{BB962C8B-B14F-4D97-AF65-F5344CB8AC3E}">
        <p14:creationId xmlns:p14="http://schemas.microsoft.com/office/powerpoint/2010/main" val="1725901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778ED5-3B44-9FC8-4C97-79C86D441125}"/>
              </a:ext>
            </a:extLst>
          </p:cNvPr>
          <p:cNvSpPr txBox="1"/>
          <p:nvPr/>
        </p:nvSpPr>
        <p:spPr>
          <a:xfrm>
            <a:off x="462342" y="176246"/>
            <a:ext cx="3653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Without spatial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5DA1E-AE5F-C44B-BD01-B23085957009}"/>
              </a:ext>
            </a:extLst>
          </p:cNvPr>
          <p:cNvSpPr txBox="1"/>
          <p:nvPr/>
        </p:nvSpPr>
        <p:spPr>
          <a:xfrm>
            <a:off x="462342" y="863029"/>
            <a:ext cx="10839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Menlo" panose="020B0609030804020204" pitchFamily="49" charset="0"/>
              </a:rPr>
              <a:t>Tile(x=128, y=109, z=10)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1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--------------The bounding box of this location is: -157.5, 70.6640625, -157.32421875, 70.83984375-----------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POLYGON ((-157.5 70.6640625, -157.5 70.83984375, -157.32421875 70.83984375, -157.32421875 70.6640625, -157.5 70.6640625))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-----------------------The reprojected </a:t>
            </a:r>
            <a:r>
              <a:rPr lang="en-US" b="0" i="0" dirty="0" err="1">
                <a:effectLst/>
                <a:latin typeface="Menlo" panose="020B0609030804020204" pitchFamily="49" charset="0"/>
              </a:rPr>
              <a:t>bbox</a:t>
            </a:r>
            <a:r>
              <a:rPr lang="en-US" b="0" i="0" dirty="0">
                <a:effectLst/>
                <a:latin typeface="Menlo" panose="020B0609030804020204" pitchFamily="49" charset="0"/>
              </a:rPr>
              <a:t> is : POLYGON ((-1953003.2380809318 808960.4285716926, -1934925.0124102354 801472.1823152486, -1937374.7882867341 795532.1441568835, -1955475.9024936033 802964.8919575055, -1953003.2380809318 808960.4285716926))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------------------The query is:-------------- </a:t>
            </a:r>
          </a:p>
          <a:p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SELECT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centroidx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centroidy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geom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FROM alaska_all_3413 polygons </a:t>
            </a:r>
          </a:p>
          <a:p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WHERE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ST_within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ST_centroid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polygons.geom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ST_GeomFromText</a:t>
            </a:r>
            <a:r>
              <a:rPr lang="en-US" b="0" i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('POLYGON ((-1953003.2380809318 808960.4285716926, -1934925.0124102354 801472.1823152486, -1937374.7882867341 795532.1441568835, -1955475.9024936033 802964.8919575055, -1953003.2380809318 808960.4285716926))', 3413))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Extracting polygon data from database...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---------------Data Extracted! The runtime of getting data from database is </a:t>
            </a:r>
            <a:r>
              <a:rPr lang="en-US" b="0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797.6694705486298</a:t>
            </a:r>
            <a:r>
              <a:rPr lang="en-US" b="0" i="0" dirty="0">
                <a:effectLst/>
                <a:latin typeface="Menlo" panose="020B0609030804020204" pitchFamily="49" charset="0"/>
              </a:rPr>
              <a:t>------------- </a:t>
            </a: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Creating heatmap...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55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20288-6668-5F8B-2FAD-0977DD1FBDF2}"/>
              </a:ext>
            </a:extLst>
          </p:cNvPr>
          <p:cNvSpPr txBox="1"/>
          <p:nvPr/>
        </p:nvSpPr>
        <p:spPr>
          <a:xfrm>
            <a:off x="236306" y="283960"/>
            <a:ext cx="912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Create a new </a:t>
            </a:r>
            <a:r>
              <a:rPr lang="en-US" sz="2400" b="1" dirty="0" err="1"/>
              <a:t>geom</a:t>
            </a:r>
            <a:r>
              <a:rPr lang="en-US" sz="2400" b="1" dirty="0"/>
              <a:t> column with centroid points as the geometry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CF140-BE03-E4B9-AC35-BBC03224FBEB}"/>
              </a:ext>
            </a:extLst>
          </p:cNvPr>
          <p:cNvSpPr txBox="1"/>
          <p:nvPr/>
        </p:nvSpPr>
        <p:spPr>
          <a:xfrm>
            <a:off x="472611" y="1726059"/>
            <a:ext cx="909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AddGeometryColumn</a:t>
            </a:r>
            <a:r>
              <a:rPr lang="en-US" dirty="0"/>
              <a:t>('public', 'alaska_all_3413','geom_centroid',3413,'POINT',2)；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137DB-612B-BC74-4E60-46C4F41C5A12}"/>
              </a:ext>
            </a:extLst>
          </p:cNvPr>
          <p:cNvSpPr txBox="1"/>
          <p:nvPr/>
        </p:nvSpPr>
        <p:spPr>
          <a:xfrm>
            <a:off x="472611" y="3116519"/>
            <a:ext cx="8517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update public.Alaska_all_3413</a:t>
            </a:r>
            <a:br>
              <a:rPr lang="en-US" dirty="0"/>
            </a:b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set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geom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ST_SetSRID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ST_MakePoint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br>
              <a:rPr lang="en-US" dirty="0"/>
            </a:b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"Longitude"::double precision,</a:t>
            </a:r>
            <a:br>
              <a:rPr lang="en-US" dirty="0"/>
            </a:b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"Latitude"::double precision</a:t>
            </a:r>
            <a:br>
              <a:rPr lang="en-US" dirty="0"/>
            </a:b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), 4326)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57FB8-1E1C-DBDA-79ED-6849370E14EB}"/>
              </a:ext>
            </a:extLst>
          </p:cNvPr>
          <p:cNvSpPr txBox="1"/>
          <p:nvPr/>
        </p:nvSpPr>
        <p:spPr>
          <a:xfrm>
            <a:off x="236306" y="1303431"/>
            <a:ext cx="213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Create the column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4E4B4-FB81-D66C-D32F-CCD3766A482E}"/>
              </a:ext>
            </a:extLst>
          </p:cNvPr>
          <p:cNvSpPr txBox="1"/>
          <p:nvPr/>
        </p:nvSpPr>
        <p:spPr>
          <a:xfrm>
            <a:off x="236306" y="2682364"/>
            <a:ext cx="355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Update the values in the column</a:t>
            </a:r>
          </a:p>
        </p:txBody>
      </p:sp>
    </p:spTree>
    <p:extLst>
      <p:ext uri="{BB962C8B-B14F-4D97-AF65-F5344CB8AC3E}">
        <p14:creationId xmlns:p14="http://schemas.microsoft.com/office/powerpoint/2010/main" val="1582925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18235-6137-1818-6399-646AA959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9" y="585358"/>
            <a:ext cx="7772400" cy="2796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540DC2-8AE8-803C-3D2F-41DFD50DC3D0}"/>
              </a:ext>
            </a:extLst>
          </p:cNvPr>
          <p:cNvSpPr txBox="1"/>
          <p:nvPr/>
        </p:nvSpPr>
        <p:spPr>
          <a:xfrm>
            <a:off x="369652" y="216026"/>
            <a:ext cx="155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index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3CFE6-C876-C50B-98B0-35D4DB13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73" y="2757028"/>
            <a:ext cx="9227127" cy="407079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E5518-4CE8-5DBF-0ACC-954A6E02EB7E}"/>
              </a:ext>
            </a:extLst>
          </p:cNvPr>
          <p:cNvSpPr/>
          <p:nvPr/>
        </p:nvSpPr>
        <p:spPr>
          <a:xfrm>
            <a:off x="9860096" y="6213513"/>
            <a:ext cx="1883885" cy="3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2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8242AB-D234-E7F1-4ED3-DEF3915BF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455" y="1014484"/>
            <a:ext cx="8933628" cy="2601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4F4F75-4AF8-06F9-A30B-0217FBBBC64F}"/>
              </a:ext>
            </a:extLst>
          </p:cNvPr>
          <p:cNvSpPr txBox="1"/>
          <p:nvPr/>
        </p:nvSpPr>
        <p:spPr>
          <a:xfrm>
            <a:off x="484911" y="429490"/>
            <a:ext cx="652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Index, but contains polygon and point geometry column</a:t>
            </a:r>
          </a:p>
        </p:txBody>
      </p:sp>
    </p:spTree>
    <p:extLst>
      <p:ext uri="{BB962C8B-B14F-4D97-AF65-F5344CB8AC3E}">
        <p14:creationId xmlns:p14="http://schemas.microsoft.com/office/powerpoint/2010/main" val="3854280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3BB3AE-AB29-9B5C-21F9-1A29A9108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455" y="1014484"/>
            <a:ext cx="8933628" cy="2601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CAC7A-E997-FD21-78F4-AF900045C0E4}"/>
              </a:ext>
            </a:extLst>
          </p:cNvPr>
          <p:cNvSpPr txBox="1"/>
          <p:nvPr/>
        </p:nvSpPr>
        <p:spPr>
          <a:xfrm>
            <a:off x="484911" y="429490"/>
            <a:ext cx="736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Index, delete polygon geometry, but have point geometry column</a:t>
            </a:r>
          </a:p>
        </p:txBody>
      </p:sp>
    </p:spTree>
    <p:extLst>
      <p:ext uri="{BB962C8B-B14F-4D97-AF65-F5344CB8AC3E}">
        <p14:creationId xmlns:p14="http://schemas.microsoft.com/office/powerpoint/2010/main" val="2341889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D4FF-A028-4D55-F165-915A592D3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1</a:t>
            </a:r>
          </a:p>
          <a:p>
            <a:pPr marL="0" indent="0">
              <a:buNone/>
            </a:pPr>
            <a:r>
              <a:rPr lang="en-US" dirty="0"/>
              <a:t>--------------The bounding box of this location is: -157.5, 70.6640625, -157.32421875, 70.83984375-----------</a:t>
            </a:r>
          </a:p>
          <a:p>
            <a:pPr marL="0" indent="0">
              <a:buNone/>
            </a:pPr>
            <a:r>
              <a:rPr lang="en-US" dirty="0"/>
              <a:t>POLYGON ((-157.5 70.6640625, -157.5 70.83984375, -157.32421875 70.83984375, -157.32421875 70.6640625, -157.5 70.6640625))</a:t>
            </a:r>
          </a:p>
          <a:p>
            <a:pPr marL="0" indent="0">
              <a:buNone/>
            </a:pPr>
            <a:r>
              <a:rPr lang="en-US" dirty="0"/>
              <a:t>-----------------------The reprojected </a:t>
            </a:r>
            <a:r>
              <a:rPr lang="en-US" dirty="0" err="1"/>
              <a:t>bbox</a:t>
            </a:r>
            <a:r>
              <a:rPr lang="en-US" dirty="0"/>
              <a:t> is : POLYGON ((-1953003.2380809318 808960.4285716926, -1934925.0124102354 801472.1823152486, -1937374.7882867341 795532.1441568835, -1955475.9024936033 802964.8919575055, -1953003.2380809318 808960.4285716926))</a:t>
            </a:r>
          </a:p>
          <a:p>
            <a:pPr marL="0" indent="0">
              <a:buNone/>
            </a:pPr>
            <a:r>
              <a:rPr lang="en-US" dirty="0"/>
              <a:t>------------------The query is:--------------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centroidx</a:t>
            </a:r>
            <a:r>
              <a:rPr lang="en-US" dirty="0"/>
              <a:t>, </a:t>
            </a:r>
            <a:r>
              <a:rPr lang="en-US" dirty="0" err="1"/>
              <a:t>centroidy</a:t>
            </a:r>
            <a:r>
              <a:rPr lang="en-US" dirty="0"/>
              <a:t>, </a:t>
            </a:r>
            <a:r>
              <a:rPr lang="en-US" dirty="0" err="1"/>
              <a:t>geom_centroid</a:t>
            </a:r>
            <a:r>
              <a:rPr lang="en-US" dirty="0"/>
              <a:t> FROM alaska_all_3413 polygons WHERE </a:t>
            </a:r>
            <a:r>
              <a:rPr lang="en-US" dirty="0" err="1"/>
              <a:t>ST_within</a:t>
            </a:r>
            <a:r>
              <a:rPr lang="en-US" dirty="0"/>
              <a:t>(</a:t>
            </a:r>
            <a:r>
              <a:rPr lang="en-US" dirty="0" err="1"/>
              <a:t>polygons.geom_centroid</a:t>
            </a:r>
            <a:r>
              <a:rPr lang="en-US" dirty="0"/>
              <a:t>, </a:t>
            </a:r>
            <a:r>
              <a:rPr lang="en-US" dirty="0" err="1"/>
              <a:t>ST_GeomFromText</a:t>
            </a:r>
            <a:r>
              <a:rPr lang="en-US" dirty="0"/>
              <a:t>('POLYGON ((-1953003.2380809318 808960.4285716926, -1934925.0124102354 801472.1823152486, -1937374.7882867341 795532.1441568835, -1955475.9024936033 802964.8919575055, -1953003.2380809318 808960.4285716926))', 3413))</a:t>
            </a:r>
          </a:p>
          <a:p>
            <a:pPr marL="0" indent="0">
              <a:buNone/>
            </a:pPr>
            <a:r>
              <a:rPr lang="en-US" dirty="0"/>
              <a:t>Extracting polygon data from database...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xchen</a:t>
            </a:r>
            <a:r>
              <a:rPr lang="en-US" dirty="0"/>
              <a:t>/code/alaska_shpMapping2/lib/python3.12/site-packages/</a:t>
            </a:r>
            <a:r>
              <a:rPr lang="en-US" dirty="0" err="1"/>
              <a:t>geopandas</a:t>
            </a:r>
            <a:r>
              <a:rPr lang="en-US" dirty="0"/>
              <a:t>/io/sql.py:185: </a:t>
            </a:r>
            <a:r>
              <a:rPr lang="en-US" dirty="0" err="1"/>
              <a:t>UserWarning</a:t>
            </a:r>
            <a:r>
              <a:rPr lang="en-US" dirty="0"/>
              <a:t>: pandas only supports </a:t>
            </a:r>
            <a:r>
              <a:rPr lang="en-US" dirty="0" err="1"/>
              <a:t>SQLAlchemy</a:t>
            </a:r>
            <a:r>
              <a:rPr lang="en-US" dirty="0"/>
              <a:t> connectable (engine/connection) or database string URI or sqlite3 DBAPI2 connection. Other DBAPI2 objects are not tested. Please consider using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pd.read_sql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---------------Data Extracted! The runtime of getting data from database is 1351.8806235790253-------------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A38D2-C55B-232C-1665-3957F8DD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94" y="312834"/>
            <a:ext cx="7772400" cy="11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50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534E2-1C93-8F83-980B-1B2DB31DEA8C}"/>
              </a:ext>
            </a:extLst>
          </p:cNvPr>
          <p:cNvSpPr txBox="1"/>
          <p:nvPr/>
        </p:nvSpPr>
        <p:spPr>
          <a:xfrm>
            <a:off x="484911" y="429490"/>
            <a:ext cx="407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Index, and point geometry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A483F-8E04-FB9C-C694-E05B52A9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8" y="1008694"/>
            <a:ext cx="8852889" cy="28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7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80B48F-D293-17AE-6390-71BEA5D2D757}"/>
              </a:ext>
            </a:extLst>
          </p:cNvPr>
          <p:cNvSpPr txBox="1"/>
          <p:nvPr/>
        </p:nvSpPr>
        <p:spPr>
          <a:xfrm>
            <a:off x="279094" y="450321"/>
            <a:ext cx="116338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Tile(x=128, y=109, z=10)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--------------The bounding box of this location is: -157.5, 70.6640625, -157.32421875, 70.83984375-----------</a:t>
            </a:r>
          </a:p>
          <a:p>
            <a:r>
              <a:rPr lang="en-US" dirty="0"/>
              <a:t>POLYGON ((-157.5 70.6640625, -157.5 70.83984375, -157.32421875 70.83984375, -157.32421875 70.6640625, -157.5 70.6640625))</a:t>
            </a:r>
          </a:p>
          <a:p>
            <a:r>
              <a:rPr lang="en-US" dirty="0"/>
              <a:t>-----------------------The reprojected </a:t>
            </a:r>
            <a:r>
              <a:rPr lang="en-US" dirty="0" err="1"/>
              <a:t>bbox</a:t>
            </a:r>
            <a:r>
              <a:rPr lang="en-US" dirty="0"/>
              <a:t> is : POLYGON ((-1953003.2380809318 808960.4285716926, -1934925.0124102354 801472.1823152486, -1937374.7882867341 795532.1441568835, -1955475.9024936033 802964.8919575055, -1953003.2380809318 808960.4285716926))</a:t>
            </a:r>
          </a:p>
          <a:p>
            <a:r>
              <a:rPr lang="en-US" dirty="0"/>
              <a:t>------------------The query is:--------------</a:t>
            </a:r>
          </a:p>
          <a:p>
            <a:r>
              <a:rPr lang="en-US" dirty="0"/>
              <a:t>SELECT </a:t>
            </a:r>
            <a:r>
              <a:rPr lang="en-US" dirty="0" err="1"/>
              <a:t>centroidx</a:t>
            </a:r>
            <a:r>
              <a:rPr lang="en-US" dirty="0"/>
              <a:t>, </a:t>
            </a:r>
            <a:r>
              <a:rPr lang="en-US" dirty="0" err="1"/>
              <a:t>centroidy</a:t>
            </a:r>
            <a:r>
              <a:rPr lang="en-US" dirty="0"/>
              <a:t>, </a:t>
            </a:r>
            <a:r>
              <a:rPr lang="en-US" dirty="0" err="1"/>
              <a:t>geom_centroid</a:t>
            </a:r>
            <a:r>
              <a:rPr lang="en-US" dirty="0"/>
              <a:t> FROM alaska_all_3413 polygons WHERE </a:t>
            </a:r>
            <a:r>
              <a:rPr lang="en-US" dirty="0" err="1"/>
              <a:t>ST_within</a:t>
            </a:r>
            <a:r>
              <a:rPr lang="en-US" dirty="0"/>
              <a:t>(</a:t>
            </a:r>
            <a:r>
              <a:rPr lang="en-US" dirty="0" err="1"/>
              <a:t>polygons.geom_centroid</a:t>
            </a:r>
            <a:r>
              <a:rPr lang="en-US" dirty="0"/>
              <a:t>, </a:t>
            </a:r>
            <a:r>
              <a:rPr lang="en-US" dirty="0" err="1"/>
              <a:t>ST_GeomFromText</a:t>
            </a:r>
            <a:r>
              <a:rPr lang="en-US" dirty="0"/>
              <a:t>('POLYGON ((-1953003.2380809318 808960.4285716926, -1934925.0124102354 801472.1823152486, -1937374.7882867341 795532.1441568835, -1955475.9024936033 802964.8919575055, -1953003.2380809318 808960.4285716926))', 3413))</a:t>
            </a:r>
          </a:p>
          <a:p>
            <a:r>
              <a:rPr lang="en-US" dirty="0"/>
              <a:t>Extracting polygon data from database...</a:t>
            </a:r>
          </a:p>
          <a:p>
            <a:r>
              <a:rPr lang="en-US" dirty="0"/>
              <a:t>/home/</a:t>
            </a:r>
            <a:r>
              <a:rPr lang="en-US" dirty="0" err="1"/>
              <a:t>xchen</a:t>
            </a:r>
            <a:r>
              <a:rPr lang="en-US" dirty="0"/>
              <a:t>/code/alaska_shpMapping2/lib/python3.12/site-packages/</a:t>
            </a:r>
            <a:r>
              <a:rPr lang="en-US" dirty="0" err="1"/>
              <a:t>geopandas</a:t>
            </a:r>
            <a:r>
              <a:rPr lang="en-US" dirty="0"/>
              <a:t>/io/sql.py:185: </a:t>
            </a:r>
            <a:r>
              <a:rPr lang="en-US" dirty="0" err="1"/>
              <a:t>UserWarning</a:t>
            </a:r>
            <a:r>
              <a:rPr lang="en-US" dirty="0"/>
              <a:t>: pandas only supports </a:t>
            </a:r>
            <a:r>
              <a:rPr lang="en-US" dirty="0" err="1"/>
              <a:t>SQLAlchemy</a:t>
            </a:r>
            <a:r>
              <a:rPr lang="en-US" dirty="0"/>
              <a:t> connectable (engine/connection) or database string URI or sqlite3 DBAPI2 connection. Other DBAPI2 objects are not tested. Please consider using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r>
              <a:rPr lang="en-US" dirty="0"/>
              <a:t> 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pd.read_sql</a:t>
            </a:r>
            <a:r>
              <a:rPr lang="en-US" dirty="0"/>
              <a:t>(</a:t>
            </a:r>
          </a:p>
          <a:p>
            <a:r>
              <a:rPr lang="en-US" dirty="0"/>
              <a:t>---------------Data Extracted! The runtime of getting data from database </a:t>
            </a:r>
            <a:r>
              <a:rPr lang="en-US" dirty="0">
                <a:solidFill>
                  <a:srgbClr val="FF0000"/>
                </a:solidFill>
              </a:rPr>
              <a:t>is 7.471695423126221-</a:t>
            </a:r>
            <a:r>
              <a:rPr lang="en-US" dirty="0"/>
              <a:t>------------</a:t>
            </a:r>
          </a:p>
          <a:p>
            <a:r>
              <a:rPr lang="en-US" dirty="0"/>
              <a:t>Creating heatmap...</a:t>
            </a:r>
          </a:p>
        </p:txBody>
      </p:sp>
    </p:spTree>
    <p:extLst>
      <p:ext uri="{BB962C8B-B14F-4D97-AF65-F5344CB8AC3E}">
        <p14:creationId xmlns:p14="http://schemas.microsoft.com/office/powerpoint/2010/main" val="1564721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2DD423-7FCF-8012-81A0-AE7CDC37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89" y="812914"/>
            <a:ext cx="7046422" cy="5232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FBE24-E17E-B38B-B0E8-58FA33DECACB}"/>
              </a:ext>
            </a:extLst>
          </p:cNvPr>
          <p:cNvSpPr txBox="1"/>
          <p:nvPr/>
        </p:nvSpPr>
        <p:spPr>
          <a:xfrm>
            <a:off x="318742" y="319489"/>
            <a:ext cx="450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Heatmaps for 3 * 3 Tiles, haven’t rescale yet</a:t>
            </a:r>
          </a:p>
        </p:txBody>
      </p:sp>
    </p:spTree>
    <p:extLst>
      <p:ext uri="{BB962C8B-B14F-4D97-AF65-F5344CB8AC3E}">
        <p14:creationId xmlns:p14="http://schemas.microsoft.com/office/powerpoint/2010/main" val="1469799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82E847-5076-119D-7865-5E03A78F1E60}"/>
              </a:ext>
            </a:extLst>
          </p:cNvPr>
          <p:cNvSpPr txBox="1"/>
          <p:nvPr/>
        </p:nvSpPr>
        <p:spPr>
          <a:xfrm>
            <a:off x="411333" y="441789"/>
            <a:ext cx="8316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Meeting 09/03/2024 – 09/10/2024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BD1B1-3E61-C996-2844-8DFF4A7084FA}"/>
              </a:ext>
            </a:extLst>
          </p:cNvPr>
          <p:cNvSpPr txBox="1"/>
          <p:nvPr/>
        </p:nvSpPr>
        <p:spPr>
          <a:xfrm>
            <a:off x="514075" y="1797784"/>
            <a:ext cx="669016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Rescale the color schema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Extent alignment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Border effect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Applied for each tile in a larger ROI (Scalability)</a:t>
            </a:r>
          </a:p>
        </p:txBody>
      </p:sp>
    </p:spTree>
    <p:extLst>
      <p:ext uri="{BB962C8B-B14F-4D97-AF65-F5344CB8AC3E}">
        <p14:creationId xmlns:p14="http://schemas.microsoft.com/office/powerpoint/2010/main" val="340706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FCAC63-6112-4D41-D918-D1F344D331CA}"/>
              </a:ext>
            </a:extLst>
          </p:cNvPr>
          <p:cNvSpPr txBox="1"/>
          <p:nvPr/>
        </p:nvSpPr>
        <p:spPr>
          <a:xfrm>
            <a:off x="277402" y="113016"/>
            <a:ext cx="567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Tile Size /Matrix Size Calculation</a:t>
            </a:r>
          </a:p>
        </p:txBody>
      </p:sp>
      <p:sp>
        <p:nvSpPr>
          <p:cNvPr id="5" name="Data 4">
            <a:extLst>
              <a:ext uri="{FF2B5EF4-FFF2-40B4-BE49-F238E27FC236}">
                <a16:creationId xmlns:a16="http://schemas.microsoft.com/office/drawing/2014/main" id="{BE634C61-DBA2-421A-852F-0F28F8B96794}"/>
              </a:ext>
            </a:extLst>
          </p:cNvPr>
          <p:cNvSpPr/>
          <p:nvPr/>
        </p:nvSpPr>
        <p:spPr>
          <a:xfrm>
            <a:off x="1551399" y="1337353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a 7">
            <a:extLst>
              <a:ext uri="{FF2B5EF4-FFF2-40B4-BE49-F238E27FC236}">
                <a16:creationId xmlns:a16="http://schemas.microsoft.com/office/drawing/2014/main" id="{F3086EB8-204D-64BD-108E-3050EF00E328}"/>
              </a:ext>
            </a:extLst>
          </p:cNvPr>
          <p:cNvSpPr/>
          <p:nvPr/>
        </p:nvSpPr>
        <p:spPr>
          <a:xfrm>
            <a:off x="1950377" y="1335643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a 8">
            <a:extLst>
              <a:ext uri="{FF2B5EF4-FFF2-40B4-BE49-F238E27FC236}">
                <a16:creationId xmlns:a16="http://schemas.microsoft.com/office/drawing/2014/main" id="{1CA45CD2-16C6-DF46-76A3-DA225E15230C}"/>
              </a:ext>
            </a:extLst>
          </p:cNvPr>
          <p:cNvSpPr/>
          <p:nvPr/>
        </p:nvSpPr>
        <p:spPr>
          <a:xfrm>
            <a:off x="2349355" y="1335640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a 9">
            <a:extLst>
              <a:ext uri="{FF2B5EF4-FFF2-40B4-BE49-F238E27FC236}">
                <a16:creationId xmlns:a16="http://schemas.microsoft.com/office/drawing/2014/main" id="{6F09B564-F00C-2DFE-A73F-B065ED4D8430}"/>
              </a:ext>
            </a:extLst>
          </p:cNvPr>
          <p:cNvSpPr/>
          <p:nvPr/>
        </p:nvSpPr>
        <p:spPr>
          <a:xfrm>
            <a:off x="2748333" y="1335640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a 10">
            <a:extLst>
              <a:ext uri="{FF2B5EF4-FFF2-40B4-BE49-F238E27FC236}">
                <a16:creationId xmlns:a16="http://schemas.microsoft.com/office/drawing/2014/main" id="{F76A9A18-C57C-2D48-0DAC-7D7F595B5C7C}"/>
              </a:ext>
            </a:extLst>
          </p:cNvPr>
          <p:cNvSpPr/>
          <p:nvPr/>
        </p:nvSpPr>
        <p:spPr>
          <a:xfrm>
            <a:off x="3149884" y="1336494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ata 31">
            <a:extLst>
              <a:ext uri="{FF2B5EF4-FFF2-40B4-BE49-F238E27FC236}">
                <a16:creationId xmlns:a16="http://schemas.microsoft.com/office/drawing/2014/main" id="{3F00009C-F204-4FBD-A98B-8278C051C3CF}"/>
              </a:ext>
            </a:extLst>
          </p:cNvPr>
          <p:cNvSpPr/>
          <p:nvPr/>
        </p:nvSpPr>
        <p:spPr>
          <a:xfrm>
            <a:off x="970920" y="3620595"/>
            <a:ext cx="1561659" cy="813364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a 32">
            <a:extLst>
              <a:ext uri="{FF2B5EF4-FFF2-40B4-BE49-F238E27FC236}">
                <a16:creationId xmlns:a16="http://schemas.microsoft.com/office/drawing/2014/main" id="{A544DE3D-3D7D-2184-0680-D7D4EEA717CA}"/>
              </a:ext>
            </a:extLst>
          </p:cNvPr>
          <p:cNvSpPr/>
          <p:nvPr/>
        </p:nvSpPr>
        <p:spPr>
          <a:xfrm>
            <a:off x="90749" y="3629156"/>
            <a:ext cx="6034361" cy="3161017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ata 33">
            <a:extLst>
              <a:ext uri="{FF2B5EF4-FFF2-40B4-BE49-F238E27FC236}">
                <a16:creationId xmlns:a16="http://schemas.microsoft.com/office/drawing/2014/main" id="{785FC6EF-56B0-9135-B6EE-099F93432489}"/>
              </a:ext>
            </a:extLst>
          </p:cNvPr>
          <p:cNvSpPr/>
          <p:nvPr/>
        </p:nvSpPr>
        <p:spPr>
          <a:xfrm>
            <a:off x="1450369" y="1609808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ata 34">
            <a:extLst>
              <a:ext uri="{FF2B5EF4-FFF2-40B4-BE49-F238E27FC236}">
                <a16:creationId xmlns:a16="http://schemas.microsoft.com/office/drawing/2014/main" id="{22CB3081-B8AF-C25E-CE67-36401DE60254}"/>
              </a:ext>
            </a:extLst>
          </p:cNvPr>
          <p:cNvSpPr/>
          <p:nvPr/>
        </p:nvSpPr>
        <p:spPr>
          <a:xfrm>
            <a:off x="1849347" y="1608098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ata 35">
            <a:extLst>
              <a:ext uri="{FF2B5EF4-FFF2-40B4-BE49-F238E27FC236}">
                <a16:creationId xmlns:a16="http://schemas.microsoft.com/office/drawing/2014/main" id="{7371FE14-6679-F138-7523-4EF0F9C52B96}"/>
              </a:ext>
            </a:extLst>
          </p:cNvPr>
          <p:cNvSpPr/>
          <p:nvPr/>
        </p:nvSpPr>
        <p:spPr>
          <a:xfrm>
            <a:off x="2248325" y="1608095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ata 36">
            <a:extLst>
              <a:ext uri="{FF2B5EF4-FFF2-40B4-BE49-F238E27FC236}">
                <a16:creationId xmlns:a16="http://schemas.microsoft.com/office/drawing/2014/main" id="{22B6A3CE-951D-C1F5-4746-59433505B4B2}"/>
              </a:ext>
            </a:extLst>
          </p:cNvPr>
          <p:cNvSpPr/>
          <p:nvPr/>
        </p:nvSpPr>
        <p:spPr>
          <a:xfrm>
            <a:off x="2647303" y="1608095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ata 37">
            <a:extLst>
              <a:ext uri="{FF2B5EF4-FFF2-40B4-BE49-F238E27FC236}">
                <a16:creationId xmlns:a16="http://schemas.microsoft.com/office/drawing/2014/main" id="{D29A82B8-29CA-105D-492E-0C4F1D5B635B}"/>
              </a:ext>
            </a:extLst>
          </p:cNvPr>
          <p:cNvSpPr/>
          <p:nvPr/>
        </p:nvSpPr>
        <p:spPr>
          <a:xfrm>
            <a:off x="3048854" y="1608949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ata 38">
            <a:extLst>
              <a:ext uri="{FF2B5EF4-FFF2-40B4-BE49-F238E27FC236}">
                <a16:creationId xmlns:a16="http://schemas.microsoft.com/office/drawing/2014/main" id="{728A5717-E519-4AF8-7B68-28E03ABB360B}"/>
              </a:ext>
            </a:extLst>
          </p:cNvPr>
          <p:cNvSpPr/>
          <p:nvPr/>
        </p:nvSpPr>
        <p:spPr>
          <a:xfrm>
            <a:off x="1354478" y="1869895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a 39">
            <a:extLst>
              <a:ext uri="{FF2B5EF4-FFF2-40B4-BE49-F238E27FC236}">
                <a16:creationId xmlns:a16="http://schemas.microsoft.com/office/drawing/2014/main" id="{06619805-4061-5A0C-D80B-8E295AE1E1C2}"/>
              </a:ext>
            </a:extLst>
          </p:cNvPr>
          <p:cNvSpPr/>
          <p:nvPr/>
        </p:nvSpPr>
        <p:spPr>
          <a:xfrm>
            <a:off x="1753456" y="1868185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ata 40">
            <a:extLst>
              <a:ext uri="{FF2B5EF4-FFF2-40B4-BE49-F238E27FC236}">
                <a16:creationId xmlns:a16="http://schemas.microsoft.com/office/drawing/2014/main" id="{D35FC115-4E30-C218-FD82-0D1B2149B51A}"/>
              </a:ext>
            </a:extLst>
          </p:cNvPr>
          <p:cNvSpPr/>
          <p:nvPr/>
        </p:nvSpPr>
        <p:spPr>
          <a:xfrm>
            <a:off x="2152434" y="1868182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ata 41">
            <a:extLst>
              <a:ext uri="{FF2B5EF4-FFF2-40B4-BE49-F238E27FC236}">
                <a16:creationId xmlns:a16="http://schemas.microsoft.com/office/drawing/2014/main" id="{3DD33539-7A34-D0AA-FCCC-3A03EC8C0099}"/>
              </a:ext>
            </a:extLst>
          </p:cNvPr>
          <p:cNvSpPr/>
          <p:nvPr/>
        </p:nvSpPr>
        <p:spPr>
          <a:xfrm>
            <a:off x="2551412" y="1868182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ata 42">
            <a:extLst>
              <a:ext uri="{FF2B5EF4-FFF2-40B4-BE49-F238E27FC236}">
                <a16:creationId xmlns:a16="http://schemas.microsoft.com/office/drawing/2014/main" id="{B839817D-A6DC-0A71-3C46-90050AF921ED}"/>
              </a:ext>
            </a:extLst>
          </p:cNvPr>
          <p:cNvSpPr/>
          <p:nvPr/>
        </p:nvSpPr>
        <p:spPr>
          <a:xfrm>
            <a:off x="2952963" y="1869036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ata 43">
            <a:extLst>
              <a:ext uri="{FF2B5EF4-FFF2-40B4-BE49-F238E27FC236}">
                <a16:creationId xmlns:a16="http://schemas.microsoft.com/office/drawing/2014/main" id="{C79106C5-6FBA-CBAE-E154-173F4BAA2CBD}"/>
              </a:ext>
            </a:extLst>
          </p:cNvPr>
          <p:cNvSpPr/>
          <p:nvPr/>
        </p:nvSpPr>
        <p:spPr>
          <a:xfrm>
            <a:off x="1258587" y="2133601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ata 44">
            <a:extLst>
              <a:ext uri="{FF2B5EF4-FFF2-40B4-BE49-F238E27FC236}">
                <a16:creationId xmlns:a16="http://schemas.microsoft.com/office/drawing/2014/main" id="{FE037FA1-871D-23CF-F252-D66B3B16C820}"/>
              </a:ext>
            </a:extLst>
          </p:cNvPr>
          <p:cNvSpPr/>
          <p:nvPr/>
        </p:nvSpPr>
        <p:spPr>
          <a:xfrm>
            <a:off x="1657565" y="2131891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ata 45">
            <a:extLst>
              <a:ext uri="{FF2B5EF4-FFF2-40B4-BE49-F238E27FC236}">
                <a16:creationId xmlns:a16="http://schemas.microsoft.com/office/drawing/2014/main" id="{7D050D50-DB1B-60EA-D1D6-12B3F7511B28}"/>
              </a:ext>
            </a:extLst>
          </p:cNvPr>
          <p:cNvSpPr/>
          <p:nvPr/>
        </p:nvSpPr>
        <p:spPr>
          <a:xfrm>
            <a:off x="2056543" y="2131888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ata 46">
            <a:extLst>
              <a:ext uri="{FF2B5EF4-FFF2-40B4-BE49-F238E27FC236}">
                <a16:creationId xmlns:a16="http://schemas.microsoft.com/office/drawing/2014/main" id="{02C4A6A7-965B-2CAD-54BE-99CDCAFD0C33}"/>
              </a:ext>
            </a:extLst>
          </p:cNvPr>
          <p:cNvSpPr/>
          <p:nvPr/>
        </p:nvSpPr>
        <p:spPr>
          <a:xfrm>
            <a:off x="2455521" y="2131888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ata 47">
            <a:extLst>
              <a:ext uri="{FF2B5EF4-FFF2-40B4-BE49-F238E27FC236}">
                <a16:creationId xmlns:a16="http://schemas.microsoft.com/office/drawing/2014/main" id="{E91651FD-C3F7-4EF8-4584-B86663978EA2}"/>
              </a:ext>
            </a:extLst>
          </p:cNvPr>
          <p:cNvSpPr/>
          <p:nvPr/>
        </p:nvSpPr>
        <p:spPr>
          <a:xfrm>
            <a:off x="2857072" y="2132742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ata 48">
            <a:extLst>
              <a:ext uri="{FF2B5EF4-FFF2-40B4-BE49-F238E27FC236}">
                <a16:creationId xmlns:a16="http://schemas.microsoft.com/office/drawing/2014/main" id="{4AC71ADE-926B-5DCC-EAC0-48470635319E}"/>
              </a:ext>
            </a:extLst>
          </p:cNvPr>
          <p:cNvSpPr/>
          <p:nvPr/>
        </p:nvSpPr>
        <p:spPr>
          <a:xfrm>
            <a:off x="1157557" y="2406056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ata 49">
            <a:extLst>
              <a:ext uri="{FF2B5EF4-FFF2-40B4-BE49-F238E27FC236}">
                <a16:creationId xmlns:a16="http://schemas.microsoft.com/office/drawing/2014/main" id="{EE3A16E2-4425-9A2F-205B-303856440F46}"/>
              </a:ext>
            </a:extLst>
          </p:cNvPr>
          <p:cNvSpPr/>
          <p:nvPr/>
        </p:nvSpPr>
        <p:spPr>
          <a:xfrm>
            <a:off x="1556535" y="2404346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ata 50">
            <a:extLst>
              <a:ext uri="{FF2B5EF4-FFF2-40B4-BE49-F238E27FC236}">
                <a16:creationId xmlns:a16="http://schemas.microsoft.com/office/drawing/2014/main" id="{8B7F2DD2-4812-F0C5-9B51-CCF86075D8DA}"/>
              </a:ext>
            </a:extLst>
          </p:cNvPr>
          <p:cNvSpPr/>
          <p:nvPr/>
        </p:nvSpPr>
        <p:spPr>
          <a:xfrm>
            <a:off x="1955513" y="2404343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ata 51">
            <a:extLst>
              <a:ext uri="{FF2B5EF4-FFF2-40B4-BE49-F238E27FC236}">
                <a16:creationId xmlns:a16="http://schemas.microsoft.com/office/drawing/2014/main" id="{6C5229F5-08ED-7951-D15E-B17FCB058190}"/>
              </a:ext>
            </a:extLst>
          </p:cNvPr>
          <p:cNvSpPr/>
          <p:nvPr/>
        </p:nvSpPr>
        <p:spPr>
          <a:xfrm>
            <a:off x="2354491" y="2404343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ata 52">
            <a:extLst>
              <a:ext uri="{FF2B5EF4-FFF2-40B4-BE49-F238E27FC236}">
                <a16:creationId xmlns:a16="http://schemas.microsoft.com/office/drawing/2014/main" id="{BC397BD4-9AD6-60E9-8F67-E12435AE6045}"/>
              </a:ext>
            </a:extLst>
          </p:cNvPr>
          <p:cNvSpPr/>
          <p:nvPr/>
        </p:nvSpPr>
        <p:spPr>
          <a:xfrm>
            <a:off x="2756042" y="2405197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ata 53">
            <a:extLst>
              <a:ext uri="{FF2B5EF4-FFF2-40B4-BE49-F238E27FC236}">
                <a16:creationId xmlns:a16="http://schemas.microsoft.com/office/drawing/2014/main" id="{B5717DD3-EDFC-1428-770A-BC97A7A5C2F3}"/>
              </a:ext>
            </a:extLst>
          </p:cNvPr>
          <p:cNvSpPr/>
          <p:nvPr/>
        </p:nvSpPr>
        <p:spPr>
          <a:xfrm>
            <a:off x="1061666" y="2666143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ata 54">
            <a:extLst>
              <a:ext uri="{FF2B5EF4-FFF2-40B4-BE49-F238E27FC236}">
                <a16:creationId xmlns:a16="http://schemas.microsoft.com/office/drawing/2014/main" id="{9D08A925-2B76-9ECB-D848-D523DA32AD3B}"/>
              </a:ext>
            </a:extLst>
          </p:cNvPr>
          <p:cNvSpPr/>
          <p:nvPr/>
        </p:nvSpPr>
        <p:spPr>
          <a:xfrm>
            <a:off x="1460644" y="2664433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ata 55">
            <a:extLst>
              <a:ext uri="{FF2B5EF4-FFF2-40B4-BE49-F238E27FC236}">
                <a16:creationId xmlns:a16="http://schemas.microsoft.com/office/drawing/2014/main" id="{CDF7DDC0-B05F-CD66-18D1-5EE5DF18B48F}"/>
              </a:ext>
            </a:extLst>
          </p:cNvPr>
          <p:cNvSpPr/>
          <p:nvPr/>
        </p:nvSpPr>
        <p:spPr>
          <a:xfrm>
            <a:off x="1859622" y="2664430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ata 56">
            <a:extLst>
              <a:ext uri="{FF2B5EF4-FFF2-40B4-BE49-F238E27FC236}">
                <a16:creationId xmlns:a16="http://schemas.microsoft.com/office/drawing/2014/main" id="{3138F1DC-E0BE-299E-5785-73CDCE968525}"/>
              </a:ext>
            </a:extLst>
          </p:cNvPr>
          <p:cNvSpPr/>
          <p:nvPr/>
        </p:nvSpPr>
        <p:spPr>
          <a:xfrm>
            <a:off x="2258600" y="2664430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ata 57">
            <a:extLst>
              <a:ext uri="{FF2B5EF4-FFF2-40B4-BE49-F238E27FC236}">
                <a16:creationId xmlns:a16="http://schemas.microsoft.com/office/drawing/2014/main" id="{1462B718-B214-FC8D-6E8C-2694A07512A9}"/>
              </a:ext>
            </a:extLst>
          </p:cNvPr>
          <p:cNvSpPr/>
          <p:nvPr/>
        </p:nvSpPr>
        <p:spPr>
          <a:xfrm>
            <a:off x="2660151" y="2665284"/>
            <a:ext cx="498302" cy="26541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E7F5A28-8D82-030D-56C4-A878B5939415}"/>
              </a:ext>
            </a:extLst>
          </p:cNvPr>
          <p:cNvCxnSpPr/>
          <p:nvPr/>
        </p:nvCxnSpPr>
        <p:spPr>
          <a:xfrm flipH="1">
            <a:off x="1258587" y="1335640"/>
            <a:ext cx="397272" cy="2293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4890854-68DF-675E-E3DF-FB582E24DB21}"/>
              </a:ext>
            </a:extLst>
          </p:cNvPr>
          <p:cNvCxnSpPr>
            <a:cxnSpLocks/>
          </p:cNvCxnSpPr>
          <p:nvPr/>
        </p:nvCxnSpPr>
        <p:spPr>
          <a:xfrm>
            <a:off x="2034707" y="1351902"/>
            <a:ext cx="496157" cy="23086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B9E510C-050B-6BFE-DC0C-7DF29A213DDD}"/>
              </a:ext>
            </a:extLst>
          </p:cNvPr>
          <p:cNvCxnSpPr>
            <a:cxnSpLocks/>
          </p:cNvCxnSpPr>
          <p:nvPr/>
        </p:nvCxnSpPr>
        <p:spPr>
          <a:xfrm flipH="1">
            <a:off x="966641" y="1597459"/>
            <a:ext cx="594612" cy="2845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07390F6-AD0B-9AEA-9209-4C66CB9A0C5A}"/>
              </a:ext>
            </a:extLst>
          </p:cNvPr>
          <p:cNvCxnSpPr>
            <a:cxnSpLocks/>
          </p:cNvCxnSpPr>
          <p:nvPr/>
        </p:nvCxnSpPr>
        <p:spPr>
          <a:xfrm>
            <a:off x="1949316" y="1596764"/>
            <a:ext cx="266701" cy="28543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6AFD04-5143-CF27-51E0-3CA77F03B078}"/>
                  </a:ext>
                </a:extLst>
              </p:cNvPr>
              <p:cNvSpPr txBox="1"/>
              <p:nvPr/>
            </p:nvSpPr>
            <p:spPr>
              <a:xfrm>
                <a:off x="5975265" y="1201333"/>
                <a:ext cx="6032869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𝑒𝑎𝑐h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𝑤𝑜𝑟𝑙𝑑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𝑆𝑐𝑎𝑙𝑒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𝐷𝑒𝑛𝑜𝑚𝑖𝑛𝑎𝑡𝑜𝑟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6AFD04-5143-CF27-51E0-3CA77F03B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265" y="1201333"/>
                <a:ext cx="6032869" cy="666849"/>
              </a:xfrm>
              <a:prstGeom prst="rect">
                <a:avLst/>
              </a:prstGeom>
              <a:blipFill>
                <a:blip r:embed="rId2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ight Brace 67">
            <a:extLst>
              <a:ext uri="{FF2B5EF4-FFF2-40B4-BE49-F238E27FC236}">
                <a16:creationId xmlns:a16="http://schemas.microsoft.com/office/drawing/2014/main" id="{BDFF2412-B6F1-D7B9-8CDF-C683C27522BF}"/>
              </a:ext>
            </a:extLst>
          </p:cNvPr>
          <p:cNvSpPr/>
          <p:nvPr/>
        </p:nvSpPr>
        <p:spPr>
          <a:xfrm>
            <a:off x="3727426" y="1335640"/>
            <a:ext cx="268849" cy="15942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ADA5D-B32E-DADC-7B9A-3E1B17579DED}"/>
              </a:ext>
            </a:extLst>
          </p:cNvPr>
          <p:cNvSpPr txBox="1"/>
          <p:nvPr/>
        </p:nvSpPr>
        <p:spPr>
          <a:xfrm>
            <a:off x="3964110" y="1818806"/>
            <a:ext cx="195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Size</a:t>
            </a:r>
          </a:p>
          <a:p>
            <a:r>
              <a:rPr lang="en-US" dirty="0"/>
              <a:t>= 256*256 pixels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9370E21D-AAA6-1339-498D-876CF002CBE2}"/>
              </a:ext>
            </a:extLst>
          </p:cNvPr>
          <p:cNvSpPr/>
          <p:nvPr/>
        </p:nvSpPr>
        <p:spPr>
          <a:xfrm rot="10800000">
            <a:off x="1326704" y="1326213"/>
            <a:ext cx="155991" cy="28854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156B8B-9D98-EBB5-3278-2D6B36A9EF60}"/>
              </a:ext>
            </a:extLst>
          </p:cNvPr>
          <p:cNvSpPr txBox="1"/>
          <p:nvPr/>
        </p:nvSpPr>
        <p:spPr>
          <a:xfrm>
            <a:off x="236482" y="1272942"/>
            <a:ext cx="108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size</a:t>
            </a:r>
          </a:p>
        </p:txBody>
      </p:sp>
    </p:spTree>
    <p:extLst>
      <p:ext uri="{BB962C8B-B14F-4D97-AF65-F5344CB8AC3E}">
        <p14:creationId xmlns:p14="http://schemas.microsoft.com/office/powerpoint/2010/main" val="121511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C4D4E1-ADE1-FF05-C751-8A3ADC64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" y="11301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Rescale the range of color schema, based on global max and min</a:t>
            </a:r>
          </a:p>
        </p:txBody>
      </p:sp>
      <p:pic>
        <p:nvPicPr>
          <p:cNvPr id="5" name="Picture 4" descr="A collage of images of a nuclear explosion&#10;&#10;Description automatically generated">
            <a:extLst>
              <a:ext uri="{FF2B5EF4-FFF2-40B4-BE49-F238E27FC236}">
                <a16:creationId xmlns:a16="http://schemas.microsoft.com/office/drawing/2014/main" id="{FFCBA698-9BA2-BE51-587E-6988033D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8" y="1325563"/>
            <a:ext cx="3896475" cy="3347805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64402412-8D75-5D4D-9A94-5F7816F59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06" y="1325563"/>
            <a:ext cx="3783459" cy="238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E9F78-CF1E-076C-8936-92BBA46B3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546" y="1215322"/>
            <a:ext cx="2946106" cy="2684212"/>
          </a:xfrm>
          <a:prstGeom prst="rect">
            <a:avLst/>
          </a:prstGeom>
        </p:spPr>
      </p:pic>
      <p:pic>
        <p:nvPicPr>
          <p:cNvPr id="8" name="Picture 7" descr="A map with a red arrow pointing to a city&#10;&#10;Description automatically generated">
            <a:extLst>
              <a:ext uri="{FF2B5EF4-FFF2-40B4-BE49-F238E27FC236}">
                <a16:creationId xmlns:a16="http://schemas.microsoft.com/office/drawing/2014/main" id="{1972C73A-3706-6186-03AA-B1BAD3261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907" y="4256979"/>
            <a:ext cx="3786404" cy="1989709"/>
          </a:xfrm>
          <a:prstGeom prst="rect">
            <a:avLst/>
          </a:prstGeom>
        </p:spPr>
      </p:pic>
      <p:pic>
        <p:nvPicPr>
          <p:cNvPr id="9" name="Picture 8" descr="A screenshot of a blue and yellow image&#10;&#10;Description automatically generated with medium confidence">
            <a:extLst>
              <a:ext uri="{FF2B5EF4-FFF2-40B4-BE49-F238E27FC236}">
                <a16:creationId xmlns:a16="http://schemas.microsoft.com/office/drawing/2014/main" id="{18DD3C11-F6CA-8231-C9DC-FD064897E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829" y="4143123"/>
            <a:ext cx="2781623" cy="24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5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0B790F-13D9-4CBE-5FFF-A18321E6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52" y="3145158"/>
            <a:ext cx="3498748" cy="340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0ACEB-5AE2-55DB-C7BC-E45E6556B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47" y="3193521"/>
            <a:ext cx="3614226" cy="3353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6C4A9-E135-D18E-43F6-203023ED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205976"/>
            <a:ext cx="3941205" cy="2479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823CD-1604-8C1E-1C4B-ADF8EC38AD4A}"/>
              </a:ext>
            </a:extLst>
          </p:cNvPr>
          <p:cNvSpPr txBox="1"/>
          <p:nvPr/>
        </p:nvSpPr>
        <p:spPr>
          <a:xfrm>
            <a:off x="349321" y="205976"/>
            <a:ext cx="2781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Extent alignment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ADB3C-8BFD-4B7C-8A77-2B36F8ECABCF}"/>
              </a:ext>
            </a:extLst>
          </p:cNvPr>
          <p:cNvSpPr txBox="1"/>
          <p:nvPr/>
        </p:nvSpPr>
        <p:spPr>
          <a:xfrm>
            <a:off x="438149" y="1568478"/>
            <a:ext cx="25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extent alignment</a:t>
            </a:r>
          </a:p>
        </p:txBody>
      </p:sp>
    </p:spTree>
    <p:extLst>
      <p:ext uri="{BB962C8B-B14F-4D97-AF65-F5344CB8AC3E}">
        <p14:creationId xmlns:p14="http://schemas.microsoft.com/office/powerpoint/2010/main" val="2654071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579110-3BF3-1FC4-DDC1-36B0CE6DDA49}"/>
              </a:ext>
            </a:extLst>
          </p:cNvPr>
          <p:cNvSpPr txBox="1"/>
          <p:nvPr/>
        </p:nvSpPr>
        <p:spPr>
          <a:xfrm>
            <a:off x="349321" y="205976"/>
            <a:ext cx="2781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Extent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9717D-C0DA-52B5-5ADB-B22E8086DDF0}"/>
              </a:ext>
            </a:extLst>
          </p:cNvPr>
          <p:cNvSpPr txBox="1"/>
          <p:nvPr/>
        </p:nvSpPr>
        <p:spPr>
          <a:xfrm>
            <a:off x="349321" y="902825"/>
            <a:ext cx="101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the </a:t>
            </a:r>
            <a:r>
              <a:rPr lang="en-US" dirty="0">
                <a:solidFill>
                  <a:srgbClr val="FF0000"/>
                </a:solidFill>
              </a:rPr>
              <a:t>data extent </a:t>
            </a:r>
            <a:r>
              <a:rPr lang="en-US" dirty="0"/>
              <a:t>returned from database with the </a:t>
            </a:r>
            <a:r>
              <a:rPr lang="en-US" dirty="0">
                <a:solidFill>
                  <a:srgbClr val="FF0000"/>
                </a:solidFill>
              </a:rPr>
              <a:t>tile extent </a:t>
            </a:r>
            <a:r>
              <a:rPr lang="en-US" dirty="0"/>
              <a:t>where the heatmap is plotted within</a:t>
            </a:r>
          </a:p>
        </p:txBody>
      </p:sp>
      <p:pic>
        <p:nvPicPr>
          <p:cNvPr id="7" name="Picture 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85C37D2-FDBA-2EA3-282C-A197E7352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2" y="1686555"/>
            <a:ext cx="3889088" cy="3824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F8407-2F59-11DC-A2AD-E44133414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42" y="1686555"/>
            <a:ext cx="3920515" cy="3824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AC78EA-D1C3-3FA4-B86C-7506A969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801" y="1759276"/>
            <a:ext cx="3768997" cy="37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4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152-89BD-214B-4768-12038CBA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94" y="215106"/>
            <a:ext cx="10515600" cy="1325563"/>
          </a:xfrm>
        </p:spPr>
        <p:txBody>
          <a:bodyPr/>
          <a:lstStyle/>
          <a:p>
            <a:r>
              <a:rPr lang="en-US" dirty="0"/>
              <a:t>Border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93E41-09FC-CAEF-F3B8-1BA876876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8" y="1789906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“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Sigma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” is the standard deviation for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Guassian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kernal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controlling how much the weights in the Gaussian kernel decrease as you move away from the center.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“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Radius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” is the radius of the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Guassian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kernal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controlling the actual size of the kernel, i.e., how far from the center the Gaussian function is evaluated.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C4E58-D895-1D37-608C-4EE70472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0" y="4484976"/>
            <a:ext cx="3314700" cy="23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2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71AE-4772-8BB7-3D1D-D8D6A7E7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71" y="148968"/>
            <a:ext cx="10515600" cy="1325563"/>
          </a:xfrm>
        </p:spPr>
        <p:txBody>
          <a:bodyPr/>
          <a:lstStyle/>
          <a:p>
            <a:r>
              <a:rPr lang="en-US" dirty="0"/>
              <a:t>Border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E17C-2A9A-B522-B063-5DB3ACCFCD47}"/>
              </a:ext>
            </a:extLst>
          </p:cNvPr>
          <p:cNvSpPr txBox="1"/>
          <p:nvPr/>
        </p:nvSpPr>
        <p:spPr>
          <a:xfrm>
            <a:off x="9613462" y="572484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𝞂 =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0FAC3-D55A-4D29-440F-6075DB28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05" y="1933853"/>
            <a:ext cx="3655302" cy="3673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B001F0-2645-B318-1C1F-EFF9DB4C865D}"/>
              </a:ext>
            </a:extLst>
          </p:cNvPr>
          <p:cNvSpPr txBox="1"/>
          <p:nvPr/>
        </p:nvSpPr>
        <p:spPr>
          <a:xfrm>
            <a:off x="5611555" y="572484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𝞂 = 32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E8A4D7-61DC-91D1-9137-597487F37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92" y="1960098"/>
            <a:ext cx="3655302" cy="3664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9800A6-940A-7A1C-1571-817748C0FB47}"/>
              </a:ext>
            </a:extLst>
          </p:cNvPr>
          <p:cNvSpPr txBox="1"/>
          <p:nvPr/>
        </p:nvSpPr>
        <p:spPr>
          <a:xfrm>
            <a:off x="1609648" y="572484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𝞂 = 64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A5660F-6386-4029-0649-F61A70C55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317" y="1960098"/>
            <a:ext cx="3620375" cy="3646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9429C5-9044-093D-5665-1315918238E5}"/>
              </a:ext>
            </a:extLst>
          </p:cNvPr>
          <p:cNvSpPr txBox="1"/>
          <p:nvPr/>
        </p:nvSpPr>
        <p:spPr>
          <a:xfrm>
            <a:off x="329371" y="12898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𝞂, no radius</a:t>
            </a:r>
          </a:p>
        </p:txBody>
      </p:sp>
    </p:spTree>
    <p:extLst>
      <p:ext uri="{BB962C8B-B14F-4D97-AF65-F5344CB8AC3E}">
        <p14:creationId xmlns:p14="http://schemas.microsoft.com/office/powerpoint/2010/main" val="1770060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CF90-105D-25C7-0FC2-BD8FE911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98" y="193168"/>
            <a:ext cx="10515600" cy="1325563"/>
          </a:xfrm>
        </p:spPr>
        <p:txBody>
          <a:bodyPr/>
          <a:lstStyle/>
          <a:p>
            <a:r>
              <a:rPr lang="en-US" dirty="0"/>
              <a:t>Border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F4A03-4B02-F04A-37D2-2ABC06D71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65" y="2242330"/>
            <a:ext cx="3397670" cy="338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174F6-8263-F0D8-1A4B-F27F0E5AB05A}"/>
              </a:ext>
            </a:extLst>
          </p:cNvPr>
          <p:cNvSpPr txBox="1"/>
          <p:nvPr/>
        </p:nvSpPr>
        <p:spPr>
          <a:xfrm>
            <a:off x="5700699" y="583226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𝞂 = 32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8E0BBEE-CACD-53B0-ECD9-3797C3A328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1080-5322-8AF6-2862-97536F443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971" y="2242330"/>
            <a:ext cx="3410820" cy="3388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5A920-801C-DC77-7CF0-05626155A848}"/>
              </a:ext>
            </a:extLst>
          </p:cNvPr>
          <p:cNvSpPr txBox="1"/>
          <p:nvPr/>
        </p:nvSpPr>
        <p:spPr>
          <a:xfrm>
            <a:off x="9589080" y="581413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𝞂 = 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BF6ED6-3037-3873-C8A9-ECAC4CE26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98" y="2242330"/>
            <a:ext cx="3377231" cy="3388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9FB27-3F50-7621-AA39-B471667EACC3}"/>
              </a:ext>
            </a:extLst>
          </p:cNvPr>
          <p:cNvSpPr txBox="1"/>
          <p:nvPr/>
        </p:nvSpPr>
        <p:spPr>
          <a:xfrm>
            <a:off x="1579812" y="580755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𝞂 = 64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97CEE-6AC9-0239-BA1B-9EA0D4BBB605}"/>
              </a:ext>
            </a:extLst>
          </p:cNvPr>
          <p:cNvSpPr txBox="1"/>
          <p:nvPr/>
        </p:nvSpPr>
        <p:spPr>
          <a:xfrm>
            <a:off x="329371" y="12898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𝞂, no radius</a:t>
            </a:r>
          </a:p>
        </p:txBody>
      </p:sp>
    </p:spTree>
    <p:extLst>
      <p:ext uri="{BB962C8B-B14F-4D97-AF65-F5344CB8AC3E}">
        <p14:creationId xmlns:p14="http://schemas.microsoft.com/office/powerpoint/2010/main" val="3661821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C2E937-7BBD-361E-5EAB-E353A8EB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065" y="2136554"/>
            <a:ext cx="3904010" cy="3793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307007-696C-B20F-E237-61610075A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0" y="2136554"/>
            <a:ext cx="3822725" cy="37937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05CBB9-0F5D-70B4-8E1F-A1596C36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0" y="171487"/>
            <a:ext cx="10515600" cy="1325563"/>
          </a:xfrm>
        </p:spPr>
        <p:txBody>
          <a:bodyPr/>
          <a:lstStyle/>
          <a:p>
            <a:r>
              <a:rPr lang="en-US" dirty="0"/>
              <a:t>Border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8CFAA-6AF4-5CF1-E24B-312364315041}"/>
              </a:ext>
            </a:extLst>
          </p:cNvPr>
          <p:cNvSpPr txBox="1"/>
          <p:nvPr/>
        </p:nvSpPr>
        <p:spPr>
          <a:xfrm>
            <a:off x="261600" y="14970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=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A9EEE-0722-F865-82AE-3F4069CAD718}"/>
              </a:ext>
            </a:extLst>
          </p:cNvPr>
          <p:cNvSpPr txBox="1"/>
          <p:nvPr/>
        </p:nvSpPr>
        <p:spPr>
          <a:xfrm>
            <a:off x="9544724" y="5800724"/>
            <a:ext cx="121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889F0-F3F8-D2FC-02CF-5FE6E0F12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35" y="2153477"/>
            <a:ext cx="3962696" cy="3831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4675C1-0F2F-DD05-9E95-EBAF8FE7C6EB}"/>
              </a:ext>
            </a:extLst>
          </p:cNvPr>
          <p:cNvSpPr txBox="1"/>
          <p:nvPr/>
        </p:nvSpPr>
        <p:spPr>
          <a:xfrm>
            <a:off x="5384799" y="5764728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8688BE-01F3-B889-37C2-41BFC4C3BDA7}"/>
              </a:ext>
            </a:extLst>
          </p:cNvPr>
          <p:cNvSpPr txBox="1"/>
          <p:nvPr/>
        </p:nvSpPr>
        <p:spPr>
          <a:xfrm>
            <a:off x="1387087" y="5800724"/>
            <a:ext cx="146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100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15D64-98BB-906B-FB1D-AF1AA5F4B399}"/>
              </a:ext>
            </a:extLst>
          </p:cNvPr>
          <p:cNvSpPr/>
          <p:nvPr/>
        </p:nvSpPr>
        <p:spPr>
          <a:xfrm>
            <a:off x="4090364" y="1866382"/>
            <a:ext cx="3962697" cy="4438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85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A797-BC16-FA7E-3F3E-3B55C581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" y="93663"/>
            <a:ext cx="10515600" cy="1325563"/>
          </a:xfrm>
        </p:spPr>
        <p:txBody>
          <a:bodyPr/>
          <a:lstStyle/>
          <a:p>
            <a:r>
              <a:rPr lang="en-US" dirty="0"/>
              <a:t>Border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69145-9824-09EF-3F98-4B607D8B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86" y="2342701"/>
            <a:ext cx="1714500" cy="172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7C1DA-0606-7CB3-B54C-15CA809D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142" y="2342701"/>
            <a:ext cx="17145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E3BF7-8FA6-5CE6-DCFF-132DF96D2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642" y="4069901"/>
            <a:ext cx="1714500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8987-23C1-EB09-20AD-BF4EA0F41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364" y="4069901"/>
            <a:ext cx="1727200" cy="171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4E33E7-73C5-0D8D-9C4E-339A0F12C38C}"/>
              </a:ext>
            </a:extLst>
          </p:cNvPr>
          <p:cNvSpPr txBox="1"/>
          <p:nvPr/>
        </p:nvSpPr>
        <p:spPr>
          <a:xfrm>
            <a:off x="2938992" y="5992917"/>
            <a:ext cx="146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100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8E7089-3BFF-FCAC-7BF7-EDFAC0648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104" y="2333969"/>
            <a:ext cx="17272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2D146-7397-94F6-5F82-0477742E0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304" y="2333969"/>
            <a:ext cx="1714500" cy="172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77BD6-E181-4811-9884-F2125F1DD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104" y="4048469"/>
            <a:ext cx="1727200" cy="172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ACACE-74BB-5051-234B-8818794E46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4304" y="4061169"/>
            <a:ext cx="1727200" cy="1714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8B1EE9-1E8C-EFAE-DC6A-32C5244593CD}"/>
              </a:ext>
            </a:extLst>
          </p:cNvPr>
          <p:cNvSpPr txBox="1"/>
          <p:nvPr/>
        </p:nvSpPr>
        <p:spPr>
          <a:xfrm>
            <a:off x="7414104" y="5958785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021CB7-4005-5E62-4E52-B5AA71284EC1}"/>
              </a:ext>
            </a:extLst>
          </p:cNvPr>
          <p:cNvSpPr txBox="1"/>
          <p:nvPr/>
        </p:nvSpPr>
        <p:spPr>
          <a:xfrm>
            <a:off x="337492" y="139271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= 64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443AA-4F36-5E50-FCF6-5EF20B9EA139}"/>
              </a:ext>
            </a:extLst>
          </p:cNvPr>
          <p:cNvSpPr/>
          <p:nvPr/>
        </p:nvSpPr>
        <p:spPr>
          <a:xfrm>
            <a:off x="6111114" y="2023872"/>
            <a:ext cx="4313046" cy="4338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8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91BD5B-6A6C-EE06-26C3-2A92017D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789629"/>
            <a:ext cx="3752992" cy="3767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D74B77-283D-AC6C-A605-130F89E9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0" y="171487"/>
            <a:ext cx="10515600" cy="1325563"/>
          </a:xfrm>
        </p:spPr>
        <p:txBody>
          <a:bodyPr/>
          <a:lstStyle/>
          <a:p>
            <a:r>
              <a:rPr lang="en-US" dirty="0"/>
              <a:t>Border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FCD6D-4495-B377-828C-1F3E4FBF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48" y="2789629"/>
            <a:ext cx="3820381" cy="3767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8920E-9C50-4F7B-290A-3BD61F68C392}"/>
              </a:ext>
            </a:extLst>
          </p:cNvPr>
          <p:cNvSpPr txBox="1"/>
          <p:nvPr/>
        </p:nvSpPr>
        <p:spPr>
          <a:xfrm>
            <a:off x="261600" y="14970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=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B3896-36F6-AD32-4705-930FD42379F9}"/>
              </a:ext>
            </a:extLst>
          </p:cNvPr>
          <p:cNvSpPr txBox="1"/>
          <p:nvPr/>
        </p:nvSpPr>
        <p:spPr>
          <a:xfrm>
            <a:off x="9366569" y="6488668"/>
            <a:ext cx="121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7491C-4B59-45F9-32D0-5769C7DDDFFE}"/>
              </a:ext>
            </a:extLst>
          </p:cNvPr>
          <p:cNvSpPr txBox="1"/>
          <p:nvPr/>
        </p:nvSpPr>
        <p:spPr>
          <a:xfrm>
            <a:off x="5427515" y="6488668"/>
            <a:ext cx="133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Radius = 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FFA36-7F6F-97BD-6520-57582A0F6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273" y="2789629"/>
            <a:ext cx="3804714" cy="3767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9C1C2C-FD62-AD2F-13BC-CFFF0C46B4C8}"/>
              </a:ext>
            </a:extLst>
          </p:cNvPr>
          <p:cNvSpPr txBox="1"/>
          <p:nvPr/>
        </p:nvSpPr>
        <p:spPr>
          <a:xfrm>
            <a:off x="1372016" y="6488668"/>
            <a:ext cx="153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Radius = 100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45B0F0-D98A-7B9F-4A16-01493686F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480" y="93546"/>
            <a:ext cx="2676916" cy="26960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F4451A-0163-C240-827B-06CAA068F5FF}"/>
              </a:ext>
            </a:extLst>
          </p:cNvPr>
          <p:cNvSpPr txBox="1"/>
          <p:nvPr/>
        </p:nvSpPr>
        <p:spPr>
          <a:xfrm>
            <a:off x="7146345" y="1205659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10</a:t>
            </a:r>
          </a:p>
        </p:txBody>
      </p:sp>
    </p:spTree>
    <p:extLst>
      <p:ext uri="{BB962C8B-B14F-4D97-AF65-F5344CB8AC3E}">
        <p14:creationId xmlns:p14="http://schemas.microsoft.com/office/powerpoint/2010/main" val="4289084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9BAF13-B73F-44BA-4375-1ABE0A8B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71" y="148968"/>
            <a:ext cx="10515600" cy="1325563"/>
          </a:xfrm>
        </p:spPr>
        <p:txBody>
          <a:bodyPr/>
          <a:lstStyle/>
          <a:p>
            <a:r>
              <a:rPr lang="en-US" dirty="0"/>
              <a:t>Border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7DDBD-9F99-0873-70DF-008D812B5DF5}"/>
              </a:ext>
            </a:extLst>
          </p:cNvPr>
          <p:cNvSpPr txBox="1"/>
          <p:nvPr/>
        </p:nvSpPr>
        <p:spPr>
          <a:xfrm>
            <a:off x="329371" y="12898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𝞂 = 32, radius = 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81FF2-917D-9372-FE53-A303BD70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70" y="2216150"/>
            <a:ext cx="6729247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3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5749E-C307-0B35-CE61-EF5B6D44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8" y="707245"/>
            <a:ext cx="11454164" cy="575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10BE0-7734-A85B-CE45-447C2E38D245}"/>
              </a:ext>
            </a:extLst>
          </p:cNvPr>
          <p:cNvSpPr txBox="1"/>
          <p:nvPr/>
        </p:nvSpPr>
        <p:spPr>
          <a:xfrm>
            <a:off x="277402" y="117779"/>
            <a:ext cx="567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Tile Size /Matrix Size Calculation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8CB1C-4CF3-6E7A-F182-B69CAA7D91E7}"/>
              </a:ext>
            </a:extLst>
          </p:cNvPr>
          <p:cNvSpPr txBox="1"/>
          <p:nvPr/>
        </p:nvSpPr>
        <p:spPr>
          <a:xfrm>
            <a:off x="3472664" y="2583442"/>
            <a:ext cx="7211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tileSpanX</a:t>
            </a:r>
            <a:r>
              <a:rPr lang="en-US" dirty="0"/>
              <a:t> = </a:t>
            </a:r>
            <a:r>
              <a:rPr lang="en-US" dirty="0" err="1"/>
              <a:t>tileWidth</a:t>
            </a:r>
            <a:r>
              <a:rPr lang="en-US" dirty="0"/>
              <a:t> * (</a:t>
            </a:r>
            <a:r>
              <a:rPr lang="en-US" dirty="0" err="1"/>
              <a:t>scaleDenominator</a:t>
            </a:r>
            <a:r>
              <a:rPr lang="en-US" dirty="0"/>
              <a:t> * 0.28 * 10</a:t>
            </a:r>
            <a:r>
              <a:rPr lang="en-US" baseline="30000" dirty="0"/>
              <a:t>-3</a:t>
            </a:r>
            <a:r>
              <a:rPr lang="en-US" dirty="0"/>
              <a:t> /</a:t>
            </a:r>
            <a:r>
              <a:rPr lang="en-US" dirty="0" err="1"/>
              <a:t>metersPerUnit</a:t>
            </a:r>
            <a:r>
              <a:rPr lang="en-US" dirty="0"/>
              <a:t>)</a:t>
            </a:r>
          </a:p>
          <a:p>
            <a:r>
              <a:rPr lang="en-US" dirty="0"/>
              <a:t>                      = pixel count * pixel size on map * SD </a:t>
            </a:r>
          </a:p>
          <a:p>
            <a:r>
              <a:rPr lang="en-US" dirty="0"/>
              <a:t>	  = 256 * 0.28 * 10</a:t>
            </a:r>
            <a:r>
              <a:rPr lang="en-US" baseline="30000" dirty="0"/>
              <a:t>-3</a:t>
            </a:r>
            <a:r>
              <a:rPr lang="en-US" dirty="0"/>
              <a:t>  * 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86C3-6054-B7BE-893D-22624CF82ADF}"/>
              </a:ext>
            </a:extLst>
          </p:cNvPr>
          <p:cNvSpPr/>
          <p:nvPr/>
        </p:nvSpPr>
        <p:spPr>
          <a:xfrm>
            <a:off x="277402" y="4376791"/>
            <a:ext cx="8034391" cy="92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41C1C-8C62-06CE-3A45-1FE4C2717616}"/>
              </a:ext>
            </a:extLst>
          </p:cNvPr>
          <p:cNvSpPr txBox="1"/>
          <p:nvPr/>
        </p:nvSpPr>
        <p:spPr>
          <a:xfrm>
            <a:off x="8403309" y="4367306"/>
            <a:ext cx="3227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the tile is in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Spherical Mercato projection (EPSG:3857), 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metersPerUnit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-apple-system"/>
              </a:rPr>
              <a:t>(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-apple-system"/>
              </a:rPr>
              <a:t>crs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-apple-system"/>
              </a:rPr>
              <a:t>) equals 1.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9A656-E57D-15BF-7466-4D5C760BF0DB}"/>
              </a:ext>
            </a:extLst>
          </p:cNvPr>
          <p:cNvSpPr txBox="1"/>
          <p:nvPr/>
        </p:nvSpPr>
        <p:spPr>
          <a:xfrm>
            <a:off x="5862604" y="1924119"/>
            <a:ext cx="527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Rendering pixel: 0.28mm * 0.28mm, </a:t>
            </a:r>
            <a:r>
              <a:rPr lang="en-US" dirty="0" err="1"/>
              <a:t>tileWidth</a:t>
            </a:r>
            <a:r>
              <a:rPr lang="en-US" dirty="0"/>
              <a:t> = 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92064B-6921-5174-8A84-ADB31B290E9F}"/>
              </a:ext>
            </a:extLst>
          </p:cNvPr>
          <p:cNvSpPr txBox="1"/>
          <p:nvPr/>
        </p:nvSpPr>
        <p:spPr>
          <a:xfrm>
            <a:off x="5129521" y="18405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use the tile in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Spherical Mercato projection (EPSG:3857)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49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9CEDB-7D2E-4BAD-E53E-A1892A286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98" y="193168"/>
            <a:ext cx="10515600" cy="1325563"/>
          </a:xfrm>
        </p:spPr>
        <p:txBody>
          <a:bodyPr/>
          <a:lstStyle/>
          <a:p>
            <a:r>
              <a:rPr lang="en-US" dirty="0"/>
              <a:t>Border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7A302-DA47-25C6-22C1-0DDBE494E796}"/>
              </a:ext>
            </a:extLst>
          </p:cNvPr>
          <p:cNvSpPr txBox="1"/>
          <p:nvPr/>
        </p:nvSpPr>
        <p:spPr>
          <a:xfrm>
            <a:off x="329371" y="1289865"/>
            <a:ext cx="85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𝞂 = 32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DBFDF-542E-8CE8-97D0-DED6E273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30" y="115108"/>
            <a:ext cx="2861569" cy="1828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4F321-01B4-DE7E-14AD-4AD26EC573B8}"/>
              </a:ext>
            </a:extLst>
          </p:cNvPr>
          <p:cNvSpPr txBox="1"/>
          <p:nvPr/>
        </p:nvSpPr>
        <p:spPr>
          <a:xfrm>
            <a:off x="7026100" y="115108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20, no buffer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4DB79-85FE-B0BB-539E-CBD72D50841C}"/>
              </a:ext>
            </a:extLst>
          </p:cNvPr>
          <p:cNvSpPr txBox="1"/>
          <p:nvPr/>
        </p:nvSpPr>
        <p:spPr>
          <a:xfrm>
            <a:off x="4954156" y="6295500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20, buffer = 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B94645-1745-9A0B-0F88-0ED93212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40" y="2141921"/>
            <a:ext cx="2961191" cy="41535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41D714-8EC0-013D-77B7-E2892329BC19}"/>
              </a:ext>
            </a:extLst>
          </p:cNvPr>
          <p:cNvSpPr txBox="1"/>
          <p:nvPr/>
        </p:nvSpPr>
        <p:spPr>
          <a:xfrm>
            <a:off x="675029" y="6298212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20, no buffer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C3071F-2BBD-4A39-38C5-DDC1A5B34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497" y="2141921"/>
            <a:ext cx="3074559" cy="41535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6116CB-FDE0-74BF-229B-F2E4AF4A5C4A}"/>
              </a:ext>
            </a:extLst>
          </p:cNvPr>
          <p:cNvSpPr/>
          <p:nvPr/>
        </p:nvSpPr>
        <p:spPr>
          <a:xfrm>
            <a:off x="11035409" y="484440"/>
            <a:ext cx="461639" cy="687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A48170-0BE8-37F8-9BB9-80617D7E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271" y="2141920"/>
            <a:ext cx="2741905" cy="41535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4B200C-86B8-BCEC-CDC8-87977EDD16AA}"/>
              </a:ext>
            </a:extLst>
          </p:cNvPr>
          <p:cNvSpPr txBox="1"/>
          <p:nvPr/>
        </p:nvSpPr>
        <p:spPr>
          <a:xfrm>
            <a:off x="8903117" y="6295499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20, buffer = 100</a:t>
            </a:r>
          </a:p>
        </p:txBody>
      </p:sp>
    </p:spTree>
    <p:extLst>
      <p:ext uri="{BB962C8B-B14F-4D97-AF65-F5344CB8AC3E}">
        <p14:creationId xmlns:p14="http://schemas.microsoft.com/office/powerpoint/2010/main" val="3000247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8CD494-2AA4-21AD-DAD0-3563084A2AD9}"/>
              </a:ext>
            </a:extLst>
          </p:cNvPr>
          <p:cNvSpPr txBox="1">
            <a:spLocks/>
          </p:cNvSpPr>
          <p:nvPr/>
        </p:nvSpPr>
        <p:spPr>
          <a:xfrm>
            <a:off x="286498" y="1931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Border effect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6176B-7652-2989-EADF-6715851F43C9}"/>
              </a:ext>
            </a:extLst>
          </p:cNvPr>
          <p:cNvSpPr txBox="1"/>
          <p:nvPr/>
        </p:nvSpPr>
        <p:spPr>
          <a:xfrm>
            <a:off x="329371" y="1289865"/>
            <a:ext cx="85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𝞂 = 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A9A0B-B4EE-656A-B653-12B402F1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71" y="1957770"/>
            <a:ext cx="2741905" cy="41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48A253-32FC-BE13-D39F-B00EA0E2DC53}"/>
              </a:ext>
            </a:extLst>
          </p:cNvPr>
          <p:cNvSpPr txBox="1"/>
          <p:nvPr/>
        </p:nvSpPr>
        <p:spPr>
          <a:xfrm>
            <a:off x="1664117" y="6111349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20, buffer = 100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B43D1-2A32-373C-680A-18A2DD2F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50" y="1957770"/>
            <a:ext cx="3263526" cy="4153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39C1E9-AFC3-17CF-B2FA-41B7A6FF1173}"/>
              </a:ext>
            </a:extLst>
          </p:cNvPr>
          <p:cNvSpPr txBox="1"/>
          <p:nvPr/>
        </p:nvSpPr>
        <p:spPr>
          <a:xfrm>
            <a:off x="7474392" y="6111349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= 20, buffer = 100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1FDA575-BBC5-D6FC-8D49-6AF8A120A39A}"/>
              </a:ext>
            </a:extLst>
          </p:cNvPr>
          <p:cNvSpPr/>
          <p:nvPr/>
        </p:nvSpPr>
        <p:spPr>
          <a:xfrm>
            <a:off x="4686300" y="3727450"/>
            <a:ext cx="2247900" cy="57785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46A97-1A1D-2195-3604-5022B063D5DC}"/>
              </a:ext>
            </a:extLst>
          </p:cNvPr>
          <p:cNvSpPr txBox="1"/>
          <p:nvPr/>
        </p:nvSpPr>
        <p:spPr>
          <a:xfrm>
            <a:off x="5183749" y="3358118"/>
            <a:ext cx="107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clip</a:t>
            </a:r>
          </a:p>
        </p:txBody>
      </p:sp>
    </p:spTree>
    <p:extLst>
      <p:ext uri="{BB962C8B-B14F-4D97-AF65-F5344CB8AC3E}">
        <p14:creationId xmlns:p14="http://schemas.microsoft.com/office/powerpoint/2010/main" val="3243892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99AF-206B-8FCB-4359-98E814D9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Statistics of the 9 Tiles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466A0-DF1B-66BF-C9B1-92B37EB1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99" y="1665083"/>
            <a:ext cx="6028678" cy="483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AD941F-3A60-1FE8-545F-B866ADCA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94" y="435006"/>
            <a:ext cx="5335870" cy="515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20F94-373F-99DF-2753-F200841B9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77" y="5640033"/>
            <a:ext cx="5486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65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3963-EF0C-16D7-D909-E7C9CD66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1" y="252109"/>
            <a:ext cx="10515600" cy="1325563"/>
          </a:xfrm>
        </p:spPr>
        <p:txBody>
          <a:bodyPr/>
          <a:lstStyle/>
          <a:p>
            <a:r>
              <a:rPr lang="en-US" dirty="0"/>
              <a:t>Switch to another ROI to 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ABEF30-E453-8791-3BB3-E74715ABDAE1}"/>
              </a:ext>
            </a:extLst>
          </p:cNvPr>
          <p:cNvSpPr txBox="1"/>
          <p:nvPr/>
        </p:nvSpPr>
        <p:spPr>
          <a:xfrm>
            <a:off x="193961" y="6316919"/>
            <a:ext cx="362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= 32, radius = 20, buffer = 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0E42E1-E58E-F50D-CE40-F988D490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1" y="1329685"/>
            <a:ext cx="5381873" cy="32155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BC166B-8AFF-F0B8-F2A9-7036A901A11E}"/>
              </a:ext>
            </a:extLst>
          </p:cNvPr>
          <p:cNvSpPr txBox="1"/>
          <p:nvPr/>
        </p:nvSpPr>
        <p:spPr>
          <a:xfrm>
            <a:off x="194081" y="597735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Tile count: 64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40FB6B-AA96-6777-BAFE-FA2BD085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691004"/>
            <a:ext cx="7772400" cy="21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8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4943C1-37EE-30F6-BFA1-D322C7F4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1" y="252109"/>
            <a:ext cx="10515600" cy="1325563"/>
          </a:xfrm>
        </p:spPr>
        <p:txBody>
          <a:bodyPr/>
          <a:lstStyle/>
          <a:p>
            <a:r>
              <a:rPr lang="en-US" dirty="0"/>
              <a:t>Switch to another ROI to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6BE9C-121B-A69E-9AEE-22695E99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7" y="1877458"/>
            <a:ext cx="4051300" cy="3211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4B8E8-46F4-D7D6-CD31-F0526FB0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1006355"/>
            <a:ext cx="4552950" cy="734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BADAEC-8803-B08D-A0DB-9084B21A9577}"/>
              </a:ext>
            </a:extLst>
          </p:cNvPr>
          <p:cNvSpPr txBox="1"/>
          <p:nvPr/>
        </p:nvSpPr>
        <p:spPr>
          <a:xfrm>
            <a:off x="283195" y="1355382"/>
            <a:ext cx="170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of tiles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E73A4-590F-8F15-E177-AD0912100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1898988"/>
            <a:ext cx="1612900" cy="15187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5D465F-7166-154C-FE73-45222C954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3440251"/>
            <a:ext cx="1568450" cy="15842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4357F1-6892-8975-4446-FDB070C39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" y="5047013"/>
            <a:ext cx="1568450" cy="15876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63795-3DAC-D7C2-2C2D-AB2AC46EA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880" y="1918403"/>
            <a:ext cx="1523927" cy="14993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E190CA-DD01-EB99-64E6-77E9A66CB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8880" y="3459777"/>
            <a:ext cx="1526389" cy="14993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FF4C33-485A-57E3-6785-53D870475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8880" y="5024512"/>
            <a:ext cx="1604411" cy="16361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CEB07F-2D75-A47E-6408-328D47E8A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6100" y="1898987"/>
            <a:ext cx="1533028" cy="15607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8EB6B0-9156-70A4-57C2-53A5CD91C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7115" y="3459776"/>
            <a:ext cx="1533867" cy="15842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9875C3-657A-1FC4-BE62-F783648A85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8511" y="5076055"/>
            <a:ext cx="1592931" cy="15585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780443-C10D-B822-73A3-60E76434B0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254" y="1923663"/>
            <a:ext cx="1533028" cy="15361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272B96-585D-8B69-8F61-D9068F5BCE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254" y="3533760"/>
            <a:ext cx="1533028" cy="15549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9C1690-8EBA-5DC0-6F87-ABDD8037C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0065" y="5105766"/>
            <a:ext cx="1580366" cy="15549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194B96-9D63-E283-6A4C-B79247B4B7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90809" y="5105766"/>
            <a:ext cx="1580366" cy="15771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BCB729-4FB7-DFB0-1A53-FEC67A99E0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63857" y="5105766"/>
            <a:ext cx="1561508" cy="157718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623FEE-90C4-1DDC-325D-A1AD504D0D9A}"/>
              </a:ext>
            </a:extLst>
          </p:cNvPr>
          <p:cNvCxnSpPr>
            <a:cxnSpLocks/>
          </p:cNvCxnSpPr>
          <p:nvPr/>
        </p:nvCxnSpPr>
        <p:spPr>
          <a:xfrm flipV="1">
            <a:off x="6642100" y="1577672"/>
            <a:ext cx="0" cy="321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B3E3215-3EC4-7783-6093-97B29717D8C5}"/>
              </a:ext>
            </a:extLst>
          </p:cNvPr>
          <p:cNvSpPr txBox="1"/>
          <p:nvPr/>
        </p:nvSpPr>
        <p:spPr>
          <a:xfrm>
            <a:off x="5461005" y="1255249"/>
            <a:ext cx="200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Around 37/64 tiles</a:t>
            </a:r>
          </a:p>
        </p:txBody>
      </p:sp>
    </p:spTree>
    <p:extLst>
      <p:ext uri="{BB962C8B-B14F-4D97-AF65-F5344CB8AC3E}">
        <p14:creationId xmlns:p14="http://schemas.microsoft.com/office/powerpoint/2010/main" val="886037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70B4-F0BF-7ADF-25B5-7456FB0E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0" y="241557"/>
            <a:ext cx="3474308" cy="1325563"/>
          </a:xfrm>
        </p:spPr>
        <p:txBody>
          <a:bodyPr/>
          <a:lstStyle/>
          <a:p>
            <a:r>
              <a:rPr lang="en-US" dirty="0"/>
              <a:t>Scalability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F5B51-DF1C-02F8-85F8-607B97CD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0" y="1242439"/>
            <a:ext cx="5038798" cy="3271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2CE8D8-2CC4-E42C-0CD3-2F6C222D905F}"/>
              </a:ext>
            </a:extLst>
          </p:cNvPr>
          <p:cNvSpPr txBox="1"/>
          <p:nvPr/>
        </p:nvSpPr>
        <p:spPr>
          <a:xfrm>
            <a:off x="113591" y="612567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Tile count: 1595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0B8EC-AA90-E169-D2C9-D01901B3239A}"/>
              </a:ext>
            </a:extLst>
          </p:cNvPr>
          <p:cNvSpPr txBox="1"/>
          <p:nvPr/>
        </p:nvSpPr>
        <p:spPr>
          <a:xfrm>
            <a:off x="113591" y="643177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= 64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FCFCA3-20E8-EF02-0232-E04EF65EC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24" y="3874404"/>
            <a:ext cx="3769326" cy="2926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0AB82E-0A71-F8E6-4107-429CB7476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586" y="560861"/>
            <a:ext cx="1446714" cy="14607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A320FD-946C-26FF-779F-E1E4BA9D8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893" y="578807"/>
            <a:ext cx="1446714" cy="14427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098C64-199B-5B0B-26D0-83D4A80E6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4200" y="598922"/>
            <a:ext cx="1488213" cy="14427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EDE5CF-F49E-1643-A2AB-E2D8FCBA2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586" y="2041679"/>
            <a:ext cx="1456783" cy="14427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241EF9-F6FA-A4C5-6713-B479540E7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0995" y="2041678"/>
            <a:ext cx="1510510" cy="14427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122F00-CF1D-6167-4AAF-7B4FD6DE2B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4131" y="2041678"/>
            <a:ext cx="1470654" cy="14427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78D395-6539-F162-8E13-B4E1526958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1586" y="3625850"/>
            <a:ext cx="1444650" cy="14607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389284-FA37-4467-5819-9C7B806FA6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2893" y="3625850"/>
            <a:ext cx="1460702" cy="14607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A44D47-676A-4A66-8763-FFF23BE6C2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1586" y="5227967"/>
            <a:ext cx="1479444" cy="14753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237ED9-D010-9194-125F-B361581D5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2893" y="5227968"/>
            <a:ext cx="1510510" cy="14575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BDC9B8-C6BD-263B-8D52-B2B827F3AF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0252" y="3655521"/>
            <a:ext cx="1488213" cy="14679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8BA4DD-E192-CB98-9C27-B3E9AB9CC4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5266" y="5224775"/>
            <a:ext cx="1495000" cy="14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09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1E98-4023-5797-C8E7-A084DE87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9/</a:t>
            </a:r>
            <a:r>
              <a:rPr lang="en-US" altLang="zh-CN" dirty="0"/>
              <a:t>17</a:t>
            </a:r>
            <a:r>
              <a:rPr lang="en-US" dirty="0"/>
              <a:t>/2024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4241-5F6E-2168-6C7F-E90525773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Map the count map with 256 * 256 pixels in a tile</a:t>
            </a:r>
          </a:p>
          <a:p>
            <a:pPr marL="514350" indent="-514350">
              <a:buAutoNum type="arabicPeriod"/>
            </a:pPr>
            <a:r>
              <a:rPr lang="en-US" dirty="0"/>
              <a:t>Map the coverage ratio map</a:t>
            </a:r>
          </a:p>
          <a:p>
            <a:pPr marL="514350" indent="-514350">
              <a:buAutoNum type="arabicPeriod"/>
            </a:pPr>
            <a:r>
              <a:rPr lang="en-US" dirty="0"/>
              <a:t>Pixel: 1km * 1km</a:t>
            </a:r>
          </a:p>
        </p:txBody>
      </p:sp>
    </p:spTree>
    <p:extLst>
      <p:ext uri="{BB962C8B-B14F-4D97-AF65-F5344CB8AC3E}">
        <p14:creationId xmlns:p14="http://schemas.microsoft.com/office/powerpoint/2010/main" val="3032585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E491-4364-91BD-2B7C-A302FA6E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77B51-0C2B-70CC-9C51-399060DA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5" y="287092"/>
            <a:ext cx="6592957" cy="65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7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AD7127-4786-2EF0-9193-12B412BC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20" y="607943"/>
            <a:ext cx="10398208" cy="53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8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E748-8483-4A2B-DBE7-D8F29FE2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9/24/2024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B6803-4DA5-9AB5-1F6A-A3F5BF2F5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Resize the plot</a:t>
            </a:r>
          </a:p>
          <a:p>
            <a:pPr marL="514350" indent="-514350">
              <a:buAutoNum type="arabicPeriod"/>
            </a:pPr>
            <a:r>
              <a:rPr lang="en-US" dirty="0"/>
              <a:t>Change area sum --&gt; coverage percentage</a:t>
            </a:r>
          </a:p>
          <a:p>
            <a:pPr marL="514350" indent="-514350">
              <a:buAutoNum type="arabicPeriod"/>
            </a:pPr>
            <a:r>
              <a:rPr lang="en-US" dirty="0"/>
              <a:t>0 values </a:t>
            </a:r>
            <a:r>
              <a:rPr lang="en-US" dirty="0">
                <a:sym typeface="Wingdings" pitchFamily="2" charset="2"/>
              </a:rPr>
              <a:t>--&gt; Transparent</a:t>
            </a:r>
          </a:p>
          <a:p>
            <a:pPr marL="514350" indent="-514350">
              <a:buAutoNum type="arabicPeriod"/>
            </a:pPr>
            <a:r>
              <a:rPr lang="en-US" dirty="0"/>
              <a:t>Check the rotation/flip</a:t>
            </a:r>
          </a:p>
          <a:p>
            <a:pPr marL="514350" indent="-514350">
              <a:buAutoNum type="arabicPeriod"/>
            </a:pPr>
            <a:r>
              <a:rPr lang="en-US" dirty="0"/>
              <a:t>Check the data (QGIS/2km*2km)</a:t>
            </a:r>
          </a:p>
          <a:p>
            <a:pPr marL="514350" indent="-514350">
              <a:buAutoNum type="arabicPeriod"/>
            </a:pPr>
            <a:r>
              <a:rPr lang="en-US" dirty="0"/>
              <a:t>Check the data via the statistics histogram</a:t>
            </a:r>
          </a:p>
          <a:p>
            <a:pPr marL="514350" indent="-514350">
              <a:buAutoNum type="arabicPeriod"/>
            </a:pPr>
            <a:r>
              <a:rPr lang="en-US" dirty="0"/>
              <a:t>Apply to larger scale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126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DED26B-B5C2-9303-EC36-044E84E68E55}"/>
              </a:ext>
            </a:extLst>
          </p:cNvPr>
          <p:cNvSpPr txBox="1"/>
          <p:nvPr/>
        </p:nvSpPr>
        <p:spPr>
          <a:xfrm>
            <a:off x="256853" y="257631"/>
            <a:ext cx="248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SD = Ground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9987D-BE1C-A6DB-4BC0-6D84D284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73" y="82193"/>
            <a:ext cx="6521934" cy="64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025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5085D8-AC56-C574-5820-CE1ABD93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567" y="840748"/>
            <a:ext cx="5517358" cy="5280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BBADA-78F2-4ACD-1E03-53C5FCCF6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15" y="515154"/>
            <a:ext cx="4528688" cy="60659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C28B48-4BF2-238B-4820-F2B1FF72E23C}"/>
              </a:ext>
            </a:extLst>
          </p:cNvPr>
          <p:cNvSpPr/>
          <p:nvPr/>
        </p:nvSpPr>
        <p:spPr>
          <a:xfrm>
            <a:off x="7534141" y="3876541"/>
            <a:ext cx="193183" cy="347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47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F9568E-D2C2-784A-E395-1685B460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990" y="1002536"/>
            <a:ext cx="3863009" cy="2156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95B68-0E92-DEAA-1D6D-CA1DB52548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6928"/>
          <a:stretch/>
        </p:blipFill>
        <p:spPr>
          <a:xfrm>
            <a:off x="5616386" y="5812634"/>
            <a:ext cx="6575613" cy="1012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74E418-AB87-60A7-BE42-5479A2B65D39}"/>
              </a:ext>
            </a:extLst>
          </p:cNvPr>
          <p:cNvSpPr txBox="1"/>
          <p:nvPr/>
        </p:nvSpPr>
        <p:spPr>
          <a:xfrm>
            <a:off x="97972" y="5142301"/>
            <a:ext cx="5091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Polygon:</a:t>
            </a:r>
          </a:p>
          <a:p>
            <a:r>
              <a:rPr lang="en-US" dirty="0"/>
              <a:t>X: -1981837.4924319359 ~ -1853396.1111618795</a:t>
            </a:r>
          </a:p>
          <a:p>
            <a:r>
              <a:rPr lang="en-US" dirty="0"/>
              <a:t>Y: 698801.3846376436 ~ 870714.395168513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9313E-9865-9A08-CB66-731EDF92D939}"/>
              </a:ext>
            </a:extLst>
          </p:cNvPr>
          <p:cNvSpPr txBox="1"/>
          <p:nvPr/>
        </p:nvSpPr>
        <p:spPr>
          <a:xfrm>
            <a:off x="97972" y="5995852"/>
            <a:ext cx="2490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Extent:</a:t>
            </a:r>
          </a:p>
          <a:p>
            <a:r>
              <a:rPr lang="en-US" dirty="0"/>
              <a:t>X: 128,441     Y: 171,913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AB98F9-0277-1A51-95D9-8AD378BCA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25" y="-1"/>
            <a:ext cx="3839115" cy="51423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4B2173-9E39-3EBF-C051-05F0BFFFB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040" y="0"/>
            <a:ext cx="3748032" cy="514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9A8D7B-E06A-5938-D265-246E4E5B9316}"/>
              </a:ext>
            </a:extLst>
          </p:cNvPr>
          <p:cNvSpPr txBox="1"/>
          <p:nvPr/>
        </p:nvSpPr>
        <p:spPr>
          <a:xfrm>
            <a:off x="4800863" y="4772968"/>
            <a:ext cx="211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Coverage ratio map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BAA871-18F9-CD9D-F9D4-BA10C7DCBFA1}"/>
              </a:ext>
            </a:extLst>
          </p:cNvPr>
          <p:cNvCxnSpPr>
            <a:cxnSpLocks/>
          </p:cNvCxnSpPr>
          <p:nvPr/>
        </p:nvCxnSpPr>
        <p:spPr>
          <a:xfrm>
            <a:off x="5922682" y="896471"/>
            <a:ext cx="1117600" cy="25878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DBDC40-9C41-E1C7-3D3B-70B9CB4E78E6}"/>
              </a:ext>
            </a:extLst>
          </p:cNvPr>
          <p:cNvCxnSpPr>
            <a:cxnSpLocks/>
          </p:cNvCxnSpPr>
          <p:nvPr/>
        </p:nvCxnSpPr>
        <p:spPr>
          <a:xfrm flipV="1">
            <a:off x="4398682" y="3484282"/>
            <a:ext cx="2641600" cy="980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E922379-A40B-D8A0-3C09-B2BB6A84858E}"/>
              </a:ext>
            </a:extLst>
          </p:cNvPr>
          <p:cNvCxnSpPr>
            <a:cxnSpLocks/>
          </p:cNvCxnSpPr>
          <p:nvPr/>
        </p:nvCxnSpPr>
        <p:spPr>
          <a:xfrm flipH="1">
            <a:off x="4398682" y="836706"/>
            <a:ext cx="1524000" cy="560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131E8C-FD0F-2D09-212C-7368896758ED}"/>
              </a:ext>
            </a:extLst>
          </p:cNvPr>
          <p:cNvCxnSpPr>
            <a:cxnSpLocks/>
          </p:cNvCxnSpPr>
          <p:nvPr/>
        </p:nvCxnSpPr>
        <p:spPr>
          <a:xfrm flipV="1">
            <a:off x="4391451" y="861514"/>
            <a:ext cx="0" cy="3602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1359C6-B6AC-BCAB-98F3-866BDA506320}"/>
              </a:ext>
            </a:extLst>
          </p:cNvPr>
          <p:cNvSpPr txBox="1"/>
          <p:nvPr/>
        </p:nvSpPr>
        <p:spPr>
          <a:xfrm>
            <a:off x="633366" y="4634468"/>
            <a:ext cx="244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ratio map (before rescale to 0-1)</a:t>
            </a:r>
          </a:p>
        </p:txBody>
      </p:sp>
    </p:spTree>
    <p:extLst>
      <p:ext uri="{BB962C8B-B14F-4D97-AF65-F5344CB8AC3E}">
        <p14:creationId xmlns:p14="http://schemas.microsoft.com/office/powerpoint/2010/main" val="1916647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583E-4673-7391-E1E9-B8C881E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565"/>
            <a:ext cx="6940627" cy="799683"/>
          </a:xfrm>
        </p:spPr>
        <p:txBody>
          <a:bodyPr>
            <a:normAutofit/>
          </a:bodyPr>
          <a:lstStyle/>
          <a:p>
            <a:r>
              <a:rPr lang="en-US" sz="3600" dirty="0"/>
              <a:t>Check the data in 2km 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B2FD7-C454-A1A5-6FE3-C4221801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1" y="963947"/>
            <a:ext cx="4165598" cy="5054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3B93D0-C540-3EE4-21B7-8ADD7B82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85" y="857850"/>
            <a:ext cx="3748032" cy="514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FA759-1F48-56DC-B2BB-A0783795404B}"/>
              </a:ext>
            </a:extLst>
          </p:cNvPr>
          <p:cNvSpPr txBox="1"/>
          <p:nvPr/>
        </p:nvSpPr>
        <p:spPr>
          <a:xfrm>
            <a:off x="2511845" y="612354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1km resolution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6BE1-3534-C84B-4A2B-68D88410BBD5}"/>
              </a:ext>
            </a:extLst>
          </p:cNvPr>
          <p:cNvSpPr txBox="1"/>
          <p:nvPr/>
        </p:nvSpPr>
        <p:spPr>
          <a:xfrm>
            <a:off x="8436444" y="612354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2km resolution</a:t>
            </a:r>
          </a:p>
        </p:txBody>
      </p:sp>
    </p:spTree>
    <p:extLst>
      <p:ext uri="{BB962C8B-B14F-4D97-AF65-F5344CB8AC3E}">
        <p14:creationId xmlns:p14="http://schemas.microsoft.com/office/powerpoint/2010/main" val="41941894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61112C3-8A76-BDA9-3DCB-1CC55B97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810" y="1145615"/>
            <a:ext cx="3901190" cy="23308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17AB05-9D29-2574-C05E-B29CB71EEB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454"/>
          <a:stretch/>
        </p:blipFill>
        <p:spPr>
          <a:xfrm>
            <a:off x="5180399" y="5570994"/>
            <a:ext cx="7031240" cy="128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9A9635-C6C1-CFF1-8F5C-98A67642ECEE}"/>
              </a:ext>
            </a:extLst>
          </p:cNvPr>
          <p:cNvSpPr txBox="1"/>
          <p:nvPr/>
        </p:nvSpPr>
        <p:spPr>
          <a:xfrm>
            <a:off x="117538" y="5225897"/>
            <a:ext cx="506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Polygon:</a:t>
            </a:r>
          </a:p>
          <a:p>
            <a:r>
              <a:rPr lang="en-US" dirty="0"/>
              <a:t>X: -2026533.5803334767 ~ -1945685.3317847361</a:t>
            </a:r>
          </a:p>
          <a:p>
            <a:r>
              <a:rPr lang="en-US" dirty="0"/>
              <a:t>Y: 678120.4396953756 ~ 784280.1615397114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4FFC5D-9AD7-B549-1F11-A053E662B26F}"/>
              </a:ext>
            </a:extLst>
          </p:cNvPr>
          <p:cNvSpPr txBox="1"/>
          <p:nvPr/>
        </p:nvSpPr>
        <p:spPr>
          <a:xfrm>
            <a:off x="117538" y="6106660"/>
            <a:ext cx="364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Extent:</a:t>
            </a:r>
          </a:p>
          <a:p>
            <a:r>
              <a:rPr lang="en-US" dirty="0"/>
              <a:t>X: 80,848   Y:106,160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AF44780-1170-7DE1-C5E6-0F01AEDDF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3" y="0"/>
            <a:ext cx="4140964" cy="4781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FBCAEC-0419-2EFB-C019-BA2C3FF07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268" y="-1"/>
            <a:ext cx="3995404" cy="46221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D55299-43C2-0895-4421-2CF0A92CB2DC}"/>
              </a:ext>
            </a:extLst>
          </p:cNvPr>
          <p:cNvSpPr txBox="1"/>
          <p:nvPr/>
        </p:nvSpPr>
        <p:spPr>
          <a:xfrm>
            <a:off x="5182870" y="4499351"/>
            <a:ext cx="211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Coverage ratio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49083-E4ED-0C43-8CFA-56C52955BCB5}"/>
              </a:ext>
            </a:extLst>
          </p:cNvPr>
          <p:cNvSpPr txBox="1"/>
          <p:nvPr/>
        </p:nvSpPr>
        <p:spPr>
          <a:xfrm>
            <a:off x="718095" y="4499351"/>
            <a:ext cx="244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ratio map (before rescale to 0-1)</a:t>
            </a:r>
          </a:p>
        </p:txBody>
      </p:sp>
    </p:spTree>
    <p:extLst>
      <p:ext uri="{BB962C8B-B14F-4D97-AF65-F5344CB8AC3E}">
        <p14:creationId xmlns:p14="http://schemas.microsoft.com/office/powerpoint/2010/main" val="2539150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3C66A-8F2C-BCC7-6648-5CF235C1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564" y="2139478"/>
            <a:ext cx="3970436" cy="2313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B945F-6790-0336-BA64-82877D62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38334" cy="659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397D0-A212-FEED-ADA6-F1A87ECA5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109" y="0"/>
            <a:ext cx="3647363" cy="6828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6AA981-C7F6-57F3-2FCB-12D835D4AD91}"/>
              </a:ext>
            </a:extLst>
          </p:cNvPr>
          <p:cNvSpPr txBox="1"/>
          <p:nvPr/>
        </p:nvSpPr>
        <p:spPr>
          <a:xfrm>
            <a:off x="294290" y="6067982"/>
            <a:ext cx="244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ratio map (before rescale to 0-1)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78775-D0AA-0D47-723B-76778AE87FD2}"/>
              </a:ext>
            </a:extLst>
          </p:cNvPr>
          <p:cNvSpPr txBox="1"/>
          <p:nvPr/>
        </p:nvSpPr>
        <p:spPr>
          <a:xfrm>
            <a:off x="4827639" y="6344981"/>
            <a:ext cx="211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Coverage ratio map</a:t>
            </a:r>
          </a:p>
        </p:txBody>
      </p:sp>
    </p:spTree>
    <p:extLst>
      <p:ext uri="{BB962C8B-B14F-4D97-AF65-F5344CB8AC3E}">
        <p14:creationId xmlns:p14="http://schemas.microsoft.com/office/powerpoint/2010/main" val="6935609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253753-D912-08FC-F330-73DD1796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58" y="14662"/>
            <a:ext cx="3647363" cy="682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97D13-22AD-7FCD-3FB8-85D23938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21" y="1786411"/>
            <a:ext cx="4085254" cy="3285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3EA1B-5FAE-0B33-E96C-A51473EC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746" y="1786411"/>
            <a:ext cx="4085254" cy="329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FFAF2-897D-961D-E47F-BEA9C4A53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012" y="6007842"/>
            <a:ext cx="4121976" cy="85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47215-FAD9-1703-E428-5EBD27291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583" y="1"/>
            <a:ext cx="3976860" cy="1879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F0EA88-DEB8-1602-4290-F8D428A8F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" y="140200"/>
            <a:ext cx="3663096" cy="6392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8C4A8-7CBF-08B6-121E-EF8843512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883" y="5511741"/>
            <a:ext cx="4072569" cy="76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7690-C7C8-C747-F666-E4550DECA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3096" y="1879707"/>
            <a:ext cx="4340144" cy="345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BB5B3-DFAE-E69E-C568-2C3CCC6A4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308" y="1879707"/>
            <a:ext cx="4178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77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73F8-EBDC-E552-AF93-E6BD46DE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10/01/2024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D13ED-FCDE-6C0C-5123-60CACCF31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coverage ratio values </a:t>
            </a:r>
          </a:p>
          <a:p>
            <a:pPr lvl="1"/>
            <a:r>
              <a:rPr lang="en-US" dirty="0"/>
              <a:t>Store original area sum at 1*1km resolution </a:t>
            </a:r>
            <a:r>
              <a:rPr lang="en-US" dirty="0">
                <a:sym typeface="Wingdings" pitchFamily="2" charset="2"/>
              </a:rPr>
              <a:t> Other resolutions/calculating ratio</a:t>
            </a:r>
          </a:p>
          <a:p>
            <a:pPr lvl="2"/>
            <a:r>
              <a:rPr lang="en-US" dirty="0">
                <a:sym typeface="Wingdings" pitchFamily="2" charset="2"/>
              </a:rPr>
              <a:t>Try 2*2km  10*10km</a:t>
            </a:r>
          </a:p>
          <a:p>
            <a:pPr lvl="2"/>
            <a:r>
              <a:rPr lang="en-US" dirty="0">
                <a:sym typeface="Wingdings" pitchFamily="2" charset="2"/>
              </a:rPr>
              <a:t>Then aggregate and store every raster based on this original area sum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Check if the area sum is correct</a:t>
            </a:r>
          </a:p>
          <a:p>
            <a:pPr lvl="2"/>
            <a:r>
              <a:rPr lang="en-US" dirty="0">
                <a:sym typeface="Wingdings" pitchFamily="2" charset="2"/>
              </a:rPr>
              <a:t>Delete the buffer of the cell</a:t>
            </a:r>
          </a:p>
          <a:p>
            <a:pPr lvl="2"/>
            <a:r>
              <a:rPr lang="en-US" dirty="0">
                <a:sym typeface="Wingdings" pitchFamily="2" charset="2"/>
              </a:rPr>
              <a:t>Check the bounds of the cell</a:t>
            </a:r>
          </a:p>
          <a:p>
            <a:pPr lvl="2"/>
            <a:r>
              <a:rPr lang="en-US" dirty="0">
                <a:sym typeface="Wingdings" pitchFamily="2" charset="2"/>
              </a:rPr>
              <a:t>Try on ArcGIS</a:t>
            </a:r>
          </a:p>
          <a:p>
            <a:pPr marL="914400" lvl="2" indent="0">
              <a:buNone/>
            </a:pPr>
            <a:endParaRPr lang="en-US" dirty="0">
              <a:sym typeface="Wingdings" pitchFamily="2" charset="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90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B983-22C3-F1FE-5954-3FA742C1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Check the bounds &amp; IWP counts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EF88E-3FE1-895F-9B7D-371BC2E77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9" y="1325563"/>
            <a:ext cx="7772400" cy="177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E4646-C84F-D797-E2E7-F44B3C057A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997"/>
          <a:stretch/>
        </p:blipFill>
        <p:spPr>
          <a:xfrm>
            <a:off x="497669" y="3175105"/>
            <a:ext cx="7772400" cy="32471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779574-0B69-79FA-378D-9B4608035A55}"/>
              </a:ext>
            </a:extLst>
          </p:cNvPr>
          <p:cNvSpPr/>
          <p:nvPr/>
        </p:nvSpPr>
        <p:spPr>
          <a:xfrm>
            <a:off x="2608521" y="1254642"/>
            <a:ext cx="5351721" cy="297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516F92-C7F0-9BA6-333F-426FB60A0320}"/>
              </a:ext>
            </a:extLst>
          </p:cNvPr>
          <p:cNvSpPr/>
          <p:nvPr/>
        </p:nvSpPr>
        <p:spPr>
          <a:xfrm>
            <a:off x="2539789" y="4898571"/>
            <a:ext cx="5436022" cy="16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FC96B5-B244-D66A-F26F-22F2F24A28E8}"/>
              </a:ext>
            </a:extLst>
          </p:cNvPr>
          <p:cNvSpPr/>
          <p:nvPr/>
        </p:nvSpPr>
        <p:spPr>
          <a:xfrm>
            <a:off x="3733800" y="5050971"/>
            <a:ext cx="413657" cy="163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88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69A1-B45C-989D-862A-4C1B7EE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65"/>
            <a:ext cx="10515600" cy="1325563"/>
          </a:xfrm>
        </p:spPr>
        <p:txBody>
          <a:bodyPr/>
          <a:lstStyle/>
          <a:p>
            <a:r>
              <a:rPr lang="en-US" dirty="0"/>
              <a:t>Check area sum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EA8F7-B66F-C354-7422-84C82C7C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" y="1443614"/>
            <a:ext cx="4871764" cy="2571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D8AC4-AFA5-2AD9-6D35-133FF714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84" y="1443613"/>
            <a:ext cx="5003434" cy="2571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A481C-29A1-C55B-3E0C-038055BA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2" y="4177792"/>
            <a:ext cx="4946374" cy="2473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25B85-81E9-1D10-DDF6-DFDE6B4E9D21}"/>
              </a:ext>
            </a:extLst>
          </p:cNvPr>
          <p:cNvSpPr txBox="1"/>
          <p:nvPr/>
        </p:nvSpPr>
        <p:spPr>
          <a:xfrm>
            <a:off x="774192" y="992796"/>
            <a:ext cx="1098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ArcGIS</a:t>
            </a:r>
          </a:p>
        </p:txBody>
      </p:sp>
    </p:spTree>
    <p:extLst>
      <p:ext uri="{BB962C8B-B14F-4D97-AF65-F5344CB8AC3E}">
        <p14:creationId xmlns:p14="http://schemas.microsoft.com/office/powerpoint/2010/main" val="395525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ABC38-6975-0CD2-885D-01C1259B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1" y="698109"/>
            <a:ext cx="11195278" cy="3065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70FB0-EACB-C92D-D6EC-2579FB39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465" y="3763926"/>
            <a:ext cx="4097682" cy="298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2F125-E8C2-C732-274E-C15BD3B29F7A}"/>
              </a:ext>
            </a:extLst>
          </p:cNvPr>
          <p:cNvSpPr txBox="1"/>
          <p:nvPr/>
        </p:nvSpPr>
        <p:spPr>
          <a:xfrm>
            <a:off x="318500" y="154113"/>
            <a:ext cx="20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Tile Matrix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76EA9-95AB-D422-0FED-5AA244AAAB33}"/>
              </a:ext>
            </a:extLst>
          </p:cNvPr>
          <p:cNvSpPr/>
          <p:nvPr/>
        </p:nvSpPr>
        <p:spPr>
          <a:xfrm>
            <a:off x="5609692" y="2650731"/>
            <a:ext cx="3328826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06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36CE81-7038-E6A6-A973-2BCB9FC5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28" y="18255"/>
            <a:ext cx="10192871" cy="1325563"/>
          </a:xfrm>
        </p:spPr>
        <p:txBody>
          <a:bodyPr/>
          <a:lstStyle/>
          <a:p>
            <a:r>
              <a:rPr lang="en-US" dirty="0"/>
              <a:t>Overlapped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CC626-B80A-D7C0-5E57-B4D0B97B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55" y="18255"/>
            <a:ext cx="3876594" cy="6765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9CA4-EADD-6133-DE86-2CDF4BCA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3" y="1705461"/>
            <a:ext cx="7772400" cy="4104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EFF23F-0001-C59B-4592-7B70767BB29D}"/>
              </a:ext>
            </a:extLst>
          </p:cNvPr>
          <p:cNvSpPr/>
          <p:nvPr/>
        </p:nvSpPr>
        <p:spPr>
          <a:xfrm>
            <a:off x="9127671" y="4702629"/>
            <a:ext cx="334736" cy="20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D295D0-E2C3-766F-A96D-57113DBC0275}"/>
              </a:ext>
            </a:extLst>
          </p:cNvPr>
          <p:cNvSpPr/>
          <p:nvPr/>
        </p:nvSpPr>
        <p:spPr>
          <a:xfrm>
            <a:off x="5431971" y="1926771"/>
            <a:ext cx="740229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37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7E5-66D7-CF44-F27F-836007AF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28" y="18255"/>
            <a:ext cx="10192871" cy="1325563"/>
          </a:xfrm>
        </p:spPr>
        <p:txBody>
          <a:bodyPr/>
          <a:lstStyle/>
          <a:p>
            <a:r>
              <a:rPr lang="en-US" dirty="0"/>
              <a:t>Overlapped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8C332-BB28-3772-8B83-D4B28137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55" y="18255"/>
            <a:ext cx="3876594" cy="6765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ACE845-896B-4330-0268-6AFCD00F454A}"/>
              </a:ext>
            </a:extLst>
          </p:cNvPr>
          <p:cNvSpPr/>
          <p:nvPr/>
        </p:nvSpPr>
        <p:spPr>
          <a:xfrm>
            <a:off x="8853544" y="5443369"/>
            <a:ext cx="387275" cy="2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CF942-1749-7875-7EE1-2B32172A4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8" y="1741599"/>
            <a:ext cx="7322115" cy="3949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5927A5-8280-035D-3D58-705F7E656CA1}"/>
              </a:ext>
            </a:extLst>
          </p:cNvPr>
          <p:cNvSpPr/>
          <p:nvPr/>
        </p:nvSpPr>
        <p:spPr>
          <a:xfrm>
            <a:off x="6096000" y="2068031"/>
            <a:ext cx="993289" cy="2159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36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38CED-DE0C-2A87-2F88-AD573ACB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560059"/>
            <a:ext cx="6598161" cy="3161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2F6DBF-A37A-D2C4-03CF-39CE6719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39" y="3801786"/>
            <a:ext cx="6598161" cy="30241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27D086-9E25-DCAE-C4FD-F6510B17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28" y="18255"/>
            <a:ext cx="10192871" cy="1325563"/>
          </a:xfrm>
        </p:spPr>
        <p:txBody>
          <a:bodyPr/>
          <a:lstStyle/>
          <a:p>
            <a:r>
              <a:rPr lang="en-US" dirty="0"/>
              <a:t>Overlapped area</a:t>
            </a:r>
          </a:p>
        </p:txBody>
      </p:sp>
    </p:spTree>
    <p:extLst>
      <p:ext uri="{BB962C8B-B14F-4D97-AF65-F5344CB8AC3E}">
        <p14:creationId xmlns:p14="http://schemas.microsoft.com/office/powerpoint/2010/main" val="7937961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B1AF-6237-3AE8-5812-51A5E964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Delete buffer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49694-3754-9620-63BB-1748867A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427" y="973604"/>
            <a:ext cx="3708138" cy="5070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D3FD7-FD2B-6471-0AB2-14BA067B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1" y="1158185"/>
            <a:ext cx="3756670" cy="489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339DC-D065-BB5E-31DE-8A63192F6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391" y="985450"/>
            <a:ext cx="3748032" cy="514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B2CE4-C98D-0C5E-6A8D-FC69E2D20F65}"/>
              </a:ext>
            </a:extLst>
          </p:cNvPr>
          <p:cNvSpPr txBox="1"/>
          <p:nvPr/>
        </p:nvSpPr>
        <p:spPr>
          <a:xfrm>
            <a:off x="598405" y="5805665"/>
            <a:ext cx="295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map without rescaling</a:t>
            </a:r>
          </a:p>
          <a:p>
            <a:r>
              <a:rPr lang="en-US" dirty="0"/>
              <a:t>(after deleting buffer)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14B30-759C-04FE-98AB-1A39FE80C74A}"/>
              </a:ext>
            </a:extLst>
          </p:cNvPr>
          <p:cNvSpPr txBox="1"/>
          <p:nvPr/>
        </p:nvSpPr>
        <p:spPr>
          <a:xfrm>
            <a:off x="4485295" y="5794912"/>
            <a:ext cx="2620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map with rescaling</a:t>
            </a:r>
          </a:p>
          <a:p>
            <a:r>
              <a:rPr lang="en-US" dirty="0"/>
              <a:t>(after deleting buffer)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6CC24-E08E-6858-60FC-BC9F032FC9FF}"/>
              </a:ext>
            </a:extLst>
          </p:cNvPr>
          <p:cNvSpPr txBox="1"/>
          <p:nvPr/>
        </p:nvSpPr>
        <p:spPr>
          <a:xfrm>
            <a:off x="8732954" y="5767307"/>
            <a:ext cx="2620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map with rescaling</a:t>
            </a:r>
          </a:p>
          <a:p>
            <a:r>
              <a:rPr lang="en-US" dirty="0"/>
              <a:t>(before deleting buffer)</a:t>
            </a:r>
          </a:p>
        </p:txBody>
      </p:sp>
    </p:spTree>
    <p:extLst>
      <p:ext uri="{BB962C8B-B14F-4D97-AF65-F5344CB8AC3E}">
        <p14:creationId xmlns:p14="http://schemas.microsoft.com/office/powerpoint/2010/main" val="29613385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CBB22-BF08-C7F0-DDC0-35813515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30"/>
            <a:ext cx="4159427" cy="4697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B1695-7EB1-808B-A21E-E2601D96A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74" y="753036"/>
            <a:ext cx="4215251" cy="48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3D2EA-2C77-B19C-9F0A-C23F30A88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625" y="970016"/>
            <a:ext cx="3995404" cy="46221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940145-189A-C92F-C44F-887DA502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Delete buffer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6ED99-E4B6-5E6F-1D2B-051B0C0586B5}"/>
              </a:ext>
            </a:extLst>
          </p:cNvPr>
          <p:cNvSpPr txBox="1"/>
          <p:nvPr/>
        </p:nvSpPr>
        <p:spPr>
          <a:xfrm>
            <a:off x="598405" y="5805665"/>
            <a:ext cx="295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map without rescaling</a:t>
            </a:r>
          </a:p>
          <a:p>
            <a:r>
              <a:rPr lang="en-US" dirty="0"/>
              <a:t>(after deleting buffer)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B637F-D246-1EE8-D902-1AEAAC6EF1D7}"/>
              </a:ext>
            </a:extLst>
          </p:cNvPr>
          <p:cNvSpPr txBox="1"/>
          <p:nvPr/>
        </p:nvSpPr>
        <p:spPr>
          <a:xfrm>
            <a:off x="4485295" y="5794912"/>
            <a:ext cx="2620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map with rescaling</a:t>
            </a:r>
          </a:p>
          <a:p>
            <a:r>
              <a:rPr lang="en-US" dirty="0"/>
              <a:t>(after deleting buffer)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3CA87-2D59-F24C-CD83-9D0C3FA36A2E}"/>
              </a:ext>
            </a:extLst>
          </p:cNvPr>
          <p:cNvSpPr txBox="1"/>
          <p:nvPr/>
        </p:nvSpPr>
        <p:spPr>
          <a:xfrm>
            <a:off x="8732954" y="5767307"/>
            <a:ext cx="2620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map with rescaling</a:t>
            </a:r>
          </a:p>
          <a:p>
            <a:r>
              <a:rPr lang="en-US" dirty="0"/>
              <a:t>(before deleting buffer)</a:t>
            </a:r>
          </a:p>
        </p:txBody>
      </p:sp>
    </p:spTree>
    <p:extLst>
      <p:ext uri="{BB962C8B-B14F-4D97-AF65-F5344CB8AC3E}">
        <p14:creationId xmlns:p14="http://schemas.microsoft.com/office/powerpoint/2010/main" val="1279543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0C1D-F614-784F-2017-AC1F68A3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from 1*1km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09115-7D8E-853D-8B14-AC178EDBA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459" y="0"/>
            <a:ext cx="2533542" cy="3073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2C736-5D7B-4754-DC6A-54F5C9E076F0}"/>
              </a:ext>
            </a:extLst>
          </p:cNvPr>
          <p:cNvSpPr txBox="1"/>
          <p:nvPr/>
        </p:nvSpPr>
        <p:spPr>
          <a:xfrm>
            <a:off x="10536450" y="2822450"/>
            <a:ext cx="93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1*1km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B9D8E-EC6F-A7A7-2209-7E2D909B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445" y="3073478"/>
            <a:ext cx="2869245" cy="3290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AA8D3-83D5-D8EC-94FD-358BE906CEFB}"/>
              </a:ext>
            </a:extLst>
          </p:cNvPr>
          <p:cNvSpPr txBox="1"/>
          <p:nvPr/>
        </p:nvSpPr>
        <p:spPr>
          <a:xfrm>
            <a:off x="8987418" y="6226755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10*10km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A15561-E3D9-1AB6-0C60-6F0FC24A4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422" y="2959240"/>
            <a:ext cx="2668458" cy="3404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D503AA-3056-7F51-A7D4-1DFE47A31BAF}"/>
              </a:ext>
            </a:extLst>
          </p:cNvPr>
          <p:cNvSpPr txBox="1"/>
          <p:nvPr/>
        </p:nvSpPr>
        <p:spPr>
          <a:xfrm>
            <a:off x="6339297" y="6226755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5*5km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46282-82CF-1227-1807-BA96F48E9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878" y="2822450"/>
            <a:ext cx="2472174" cy="3404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A82C3D-82C4-0B7B-3293-FB0AAD82C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8" y="3046751"/>
            <a:ext cx="2379114" cy="3180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77F00-D1AC-3941-93B0-BB7BE862E631}"/>
              </a:ext>
            </a:extLst>
          </p:cNvPr>
          <p:cNvSpPr txBox="1"/>
          <p:nvPr/>
        </p:nvSpPr>
        <p:spPr>
          <a:xfrm>
            <a:off x="3342732" y="622379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3*3km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DEFA9-5E2F-CFA1-284E-A3F4641662C5}"/>
              </a:ext>
            </a:extLst>
          </p:cNvPr>
          <p:cNvSpPr txBox="1"/>
          <p:nvPr/>
        </p:nvSpPr>
        <p:spPr>
          <a:xfrm>
            <a:off x="800945" y="6178879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2*2km</a:t>
            </a:r>
          </a:p>
        </p:txBody>
      </p:sp>
    </p:spTree>
    <p:extLst>
      <p:ext uri="{BB962C8B-B14F-4D97-AF65-F5344CB8AC3E}">
        <p14:creationId xmlns:p14="http://schemas.microsoft.com/office/powerpoint/2010/main" val="9692355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7201-5C51-2FCE-23C7-AE0BB085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Meeting 10/08/2024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4F3F0-8E33-2997-D48D-C43BCF234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geopackages</a:t>
            </a:r>
            <a:r>
              <a:rPr lang="en-US" dirty="0"/>
              <a:t> (tile index)</a:t>
            </a:r>
          </a:p>
          <a:p>
            <a:r>
              <a:rPr lang="en-US" dirty="0"/>
              <a:t>Deduplicate in query per pixel</a:t>
            </a:r>
          </a:p>
          <a:p>
            <a:r>
              <a:rPr lang="en-US" dirty="0" err="1"/>
              <a:t>Dedupilcate</a:t>
            </a:r>
            <a:r>
              <a:rPr lang="en-US" dirty="0"/>
              <a:t> from the shapefile</a:t>
            </a:r>
          </a:p>
        </p:txBody>
      </p:sp>
    </p:spTree>
    <p:extLst>
      <p:ext uri="{BB962C8B-B14F-4D97-AF65-F5344CB8AC3E}">
        <p14:creationId xmlns:p14="http://schemas.microsoft.com/office/powerpoint/2010/main" val="359148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C746A-3BD0-6028-75EC-80CD1FA8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33" y="722389"/>
            <a:ext cx="9862099" cy="5781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E0EBA7-E9EF-4DF3-F82F-F0F7ECB56757}"/>
              </a:ext>
            </a:extLst>
          </p:cNvPr>
          <p:cNvSpPr txBox="1"/>
          <p:nvPr/>
        </p:nvSpPr>
        <p:spPr>
          <a:xfrm>
            <a:off x="318500" y="154113"/>
            <a:ext cx="20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Tile Matrix Set</a:t>
            </a:r>
          </a:p>
        </p:txBody>
      </p:sp>
    </p:spTree>
    <p:extLst>
      <p:ext uri="{BB962C8B-B14F-4D97-AF65-F5344CB8AC3E}">
        <p14:creationId xmlns:p14="http://schemas.microsoft.com/office/powerpoint/2010/main" val="19498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76044</TotalTime>
  <Words>2468</Words>
  <Application>Microsoft Macintosh PowerPoint</Application>
  <PresentationFormat>Widescreen</PresentationFormat>
  <Paragraphs>372</Paragraphs>
  <Slides>86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-apple-system</vt:lpstr>
      <vt:lpstr>Slack-Lato</vt:lpstr>
      <vt:lpstr>source-code-pro</vt:lpstr>
      <vt:lpstr>Aptos</vt:lpstr>
      <vt:lpstr>Aptos Display</vt:lpstr>
      <vt:lpstr>Arial</vt:lpstr>
      <vt:lpstr>Cambria Math</vt:lpstr>
      <vt:lpstr>Menlo</vt:lpstr>
      <vt:lpstr>Nunito Sans</vt:lpstr>
      <vt:lpstr>Times New Roman</vt:lpstr>
      <vt:lpstr>Wingdings</vt:lpstr>
      <vt:lpstr>Office Theme</vt:lpstr>
      <vt:lpstr>Tile Matrix Set (TMS) AI-Driven Analysis</vt:lpstr>
      <vt:lpstr>Tiling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Meeting 8/6/2024</vt:lpstr>
      <vt:lpstr>BBOX &amp; Tiles Matrix</vt:lpstr>
      <vt:lpstr>a) Manually choose a latitude and longitude and give a zoom level -&gt; Tile (X, Y, Z) b) Get the bounding box at this locatin</vt:lpstr>
      <vt:lpstr>c) Projection transform: Bounding box: 4326 -&gt; Ice wedge polygons: 3413</vt:lpstr>
      <vt:lpstr>PowerPoint Presentation</vt:lpstr>
      <vt:lpstr>d) Select the centroid of ice wedge polygons (multipolygons) within the bounding box </vt:lpstr>
      <vt:lpstr>e) Select the centroid of ice wedge polygons (multipolygons) within the bounding box </vt:lpstr>
      <vt:lpstr>Meeting (8/13/2024)</vt:lpstr>
      <vt:lpstr>Single Tile Heatmap</vt:lpstr>
      <vt:lpstr>PowerPoint Presentation</vt:lpstr>
      <vt:lpstr>PowerPoint Presentation</vt:lpstr>
      <vt:lpstr>Multiple Tile heatmap</vt:lpstr>
      <vt:lpstr>Single Tile Heatmap</vt:lpstr>
      <vt:lpstr>Single Tile Heatmap</vt:lpstr>
      <vt:lpstr>PowerPoint Presentation</vt:lpstr>
      <vt:lpstr>PowerPoint Presentation</vt:lpstr>
      <vt:lpstr>Multiple Tiles Heatmaps</vt:lpstr>
      <vt:lpstr>Single Tiles heatmaps</vt:lpstr>
      <vt:lpstr>Projection transformation</vt:lpstr>
      <vt:lpstr>Get all tiles within the ROI</vt:lpstr>
      <vt:lpstr>Meeting (8/14/2024)</vt:lpstr>
      <vt:lpstr>Meeting (8/20/2024)</vt:lpstr>
      <vt:lpstr>PowerPoint Presentation</vt:lpstr>
      <vt:lpstr>Meeting (8/27/2024)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Rescale the range of color schema, based on global max and min</vt:lpstr>
      <vt:lpstr>PowerPoint Presentation</vt:lpstr>
      <vt:lpstr>PowerPoint Presentation</vt:lpstr>
      <vt:lpstr>Border effect</vt:lpstr>
      <vt:lpstr>Border effect</vt:lpstr>
      <vt:lpstr>Border effect</vt:lpstr>
      <vt:lpstr>Border effect</vt:lpstr>
      <vt:lpstr>Border effect</vt:lpstr>
      <vt:lpstr>Border effect</vt:lpstr>
      <vt:lpstr>Border effect</vt:lpstr>
      <vt:lpstr>Border effect</vt:lpstr>
      <vt:lpstr>PowerPoint Presentation</vt:lpstr>
      <vt:lpstr>Statistics of the 9 Tiles</vt:lpstr>
      <vt:lpstr>Switch to another ROI to test</vt:lpstr>
      <vt:lpstr>Switch to another ROI to test</vt:lpstr>
      <vt:lpstr>Scalability</vt:lpstr>
      <vt:lpstr>Meeting 9/17/2024</vt:lpstr>
      <vt:lpstr>Count map</vt:lpstr>
      <vt:lpstr>PowerPoint Presentation</vt:lpstr>
      <vt:lpstr>Meeting 9/24/2024</vt:lpstr>
      <vt:lpstr>PowerPoint Presentation</vt:lpstr>
      <vt:lpstr>PowerPoint Presentation</vt:lpstr>
      <vt:lpstr>Check the data in 2km resolution</vt:lpstr>
      <vt:lpstr>PowerPoint Presentation</vt:lpstr>
      <vt:lpstr>PowerPoint Presentation</vt:lpstr>
      <vt:lpstr>PowerPoint Presentation</vt:lpstr>
      <vt:lpstr>PowerPoint Presentation</vt:lpstr>
      <vt:lpstr>Meeting 10/01/2024</vt:lpstr>
      <vt:lpstr>Check the bounds &amp; IWP counts</vt:lpstr>
      <vt:lpstr>Check area sum</vt:lpstr>
      <vt:lpstr>Overlapped area</vt:lpstr>
      <vt:lpstr>Overlapped area</vt:lpstr>
      <vt:lpstr>Overlapped area</vt:lpstr>
      <vt:lpstr>Delete buffer</vt:lpstr>
      <vt:lpstr>Delete buffer</vt:lpstr>
      <vt:lpstr>Aggregate from 1*1km</vt:lpstr>
      <vt:lpstr>Meeting 10/08/2024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瀟 陳</dc:creator>
  <cp:lastModifiedBy>瀟 陳</cp:lastModifiedBy>
  <cp:revision>661</cp:revision>
  <dcterms:created xsi:type="dcterms:W3CDTF">2024-08-02T23:17:18Z</dcterms:created>
  <dcterms:modified xsi:type="dcterms:W3CDTF">2024-10-07T18:00:32Z</dcterms:modified>
</cp:coreProperties>
</file>